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7"/>
  </p:notesMasterIdLst>
  <p:sldIdLst>
    <p:sldId id="257" r:id="rId2"/>
    <p:sldId id="258" r:id="rId3"/>
    <p:sldId id="259" r:id="rId4"/>
    <p:sldId id="260" r:id="rId5"/>
    <p:sldId id="261" r:id="rId6"/>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p:scale>
          <a:sx n="50" d="100"/>
          <a:sy n="50" d="100"/>
        </p:scale>
        <p:origin x="2124" y="-8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8374D4F-381C-4714-81CC-1EBB173BE067}" type="datetimeFigureOut">
              <a:rPr lang="en-GB" smtClean="0"/>
              <a:t>20/04/2020</a:t>
            </a:fld>
            <a:endParaRPr lang="en-GB"/>
          </a:p>
        </p:txBody>
      </p:sp>
      <p:sp>
        <p:nvSpPr>
          <p:cNvPr id="4" name="Slide Image Placeholder 3"/>
          <p:cNvSpPr>
            <a:spLocks noGrp="1" noRot="1" noChangeAspect="1"/>
          </p:cNvSpPr>
          <p:nvPr>
            <p:ph type="sldImg" idx="2"/>
          </p:nvPr>
        </p:nvSpPr>
        <p:spPr>
          <a:xfrm>
            <a:off x="2360613" y="1143000"/>
            <a:ext cx="2136775"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A31FEDF-F7DE-4ED7-BCDC-70A8FADC995A}" type="slidenum">
              <a:rPr lang="en-GB" smtClean="0"/>
              <a:t>‹#›</a:t>
            </a:fld>
            <a:endParaRPr lang="en-GB"/>
          </a:p>
        </p:txBody>
      </p:sp>
    </p:spTree>
    <p:extLst>
      <p:ext uri="{BB962C8B-B14F-4D97-AF65-F5344CB8AC3E}">
        <p14:creationId xmlns:p14="http://schemas.microsoft.com/office/powerpoint/2010/main" val="5666589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www.mckinsey.com/featured-insights/urbanization/urban-world-mapping-the-economic-power-of-cities" TargetMode="External"/><Relationship Id="rId2" Type="http://schemas.openxmlformats.org/officeDocument/2006/relationships/slide" Target="../slides/slide5.xml"/><Relationship Id="rId1" Type="http://schemas.openxmlformats.org/officeDocument/2006/relationships/notesMaster" Target="../notesMasters/notesMaster1.xml"/><Relationship Id="rId4" Type="http://schemas.openxmlformats.org/officeDocument/2006/relationships/hyperlink" Target="https://newclimateeconomy.report/2018/cities/"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Further reading:</a:t>
            </a:r>
          </a:p>
          <a:p>
            <a:r>
              <a:rPr lang="en-GB" dirty="0" smtClean="0"/>
              <a:t>Interactive world map and podcast (right hand side) at : </a:t>
            </a:r>
            <a:r>
              <a:rPr lang="en-GB" dirty="0" smtClean="0">
                <a:hlinkClick r:id="rId3"/>
              </a:rPr>
              <a:t>https://www.mckinsey.com/featured-insights/urbanization/urban-world-mapping-the-economic-power-of-cities#</a:t>
            </a:r>
            <a:endParaRPr lang="en-GB" dirty="0" smtClean="0"/>
          </a:p>
          <a:p>
            <a:endParaRPr lang="en-GB" dirty="0" smtClean="0"/>
          </a:p>
          <a:p>
            <a:r>
              <a:rPr lang="en-GB" dirty="0" smtClean="0"/>
              <a:t>Good for LIC cities and transport: </a:t>
            </a:r>
            <a:r>
              <a:rPr lang="en-GB" dirty="0" smtClean="0">
                <a:hlinkClick r:id="rId4"/>
              </a:rPr>
              <a:t>https://newclimateeconomy.report/2018/cities/</a:t>
            </a:r>
            <a:endParaRPr lang="en-GB" dirty="0"/>
          </a:p>
        </p:txBody>
      </p:sp>
      <p:sp>
        <p:nvSpPr>
          <p:cNvPr id="4" name="Slide Number Placeholder 3"/>
          <p:cNvSpPr>
            <a:spLocks noGrp="1"/>
          </p:cNvSpPr>
          <p:nvPr>
            <p:ph type="sldNum" sz="quarter" idx="10"/>
          </p:nvPr>
        </p:nvSpPr>
        <p:spPr/>
        <p:txBody>
          <a:bodyPr/>
          <a:lstStyle/>
          <a:p>
            <a:fld id="{58A52544-48F8-4F77-B3BD-B0F268FAA94E}" type="slidenum">
              <a:rPr lang="en-GB" smtClean="0"/>
              <a:t>5</a:t>
            </a:fld>
            <a:endParaRPr lang="en-GB"/>
          </a:p>
        </p:txBody>
      </p:sp>
    </p:spTree>
    <p:extLst>
      <p:ext uri="{BB962C8B-B14F-4D97-AF65-F5344CB8AC3E}">
        <p14:creationId xmlns:p14="http://schemas.microsoft.com/office/powerpoint/2010/main" val="11943177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en-US" smtClean="0"/>
              <a:t>Click to edit Master title style</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EF885404-461E-46F8-A4CB-953049BB7A1E}" type="datetimeFigureOut">
              <a:rPr lang="en-GB" smtClean="0"/>
              <a:t>20/04/2020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F4ACA74-493D-48E1-8343-0E0A005080AD}" type="slidenum">
              <a:rPr lang="en-GB" smtClean="0"/>
              <a:t>‹#›</a:t>
            </a:fld>
            <a:endParaRPr lang="en-GB"/>
          </a:p>
        </p:txBody>
      </p:sp>
    </p:spTree>
    <p:extLst>
      <p:ext uri="{BB962C8B-B14F-4D97-AF65-F5344CB8AC3E}">
        <p14:creationId xmlns:p14="http://schemas.microsoft.com/office/powerpoint/2010/main" val="2982496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F885404-461E-46F8-A4CB-953049BB7A1E}" type="datetimeFigureOut">
              <a:rPr lang="en-GB" smtClean="0"/>
              <a:t>20/04/2020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F4ACA74-493D-48E1-8343-0E0A005080AD}" type="slidenum">
              <a:rPr lang="en-GB" smtClean="0"/>
              <a:t>‹#›</a:t>
            </a:fld>
            <a:endParaRPr lang="en-GB"/>
          </a:p>
        </p:txBody>
      </p:sp>
    </p:spTree>
    <p:extLst>
      <p:ext uri="{BB962C8B-B14F-4D97-AF65-F5344CB8AC3E}">
        <p14:creationId xmlns:p14="http://schemas.microsoft.com/office/powerpoint/2010/main" val="30168011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F885404-461E-46F8-A4CB-953049BB7A1E}" type="datetimeFigureOut">
              <a:rPr lang="en-GB" smtClean="0"/>
              <a:t>20/04/2020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F4ACA74-493D-48E1-8343-0E0A005080AD}" type="slidenum">
              <a:rPr lang="en-GB" smtClean="0"/>
              <a:t>‹#›</a:t>
            </a:fld>
            <a:endParaRPr lang="en-GB"/>
          </a:p>
        </p:txBody>
      </p:sp>
    </p:spTree>
    <p:extLst>
      <p:ext uri="{BB962C8B-B14F-4D97-AF65-F5344CB8AC3E}">
        <p14:creationId xmlns:p14="http://schemas.microsoft.com/office/powerpoint/2010/main" val="40974608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F885404-461E-46F8-A4CB-953049BB7A1E}" type="datetimeFigureOut">
              <a:rPr lang="en-GB" smtClean="0"/>
              <a:t>20/04/2020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F4ACA74-493D-48E1-8343-0E0A005080AD}" type="slidenum">
              <a:rPr lang="en-GB" smtClean="0"/>
              <a:t>‹#›</a:t>
            </a:fld>
            <a:endParaRPr lang="en-GB"/>
          </a:p>
        </p:txBody>
      </p:sp>
    </p:spTree>
    <p:extLst>
      <p:ext uri="{BB962C8B-B14F-4D97-AF65-F5344CB8AC3E}">
        <p14:creationId xmlns:p14="http://schemas.microsoft.com/office/powerpoint/2010/main" val="27869810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en-US" smtClean="0"/>
              <a:t>Click to edit Master title style</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EF885404-461E-46F8-A4CB-953049BB7A1E}" type="datetimeFigureOut">
              <a:rPr lang="en-GB" smtClean="0"/>
              <a:t>20/04/2020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F4ACA74-493D-48E1-8343-0E0A005080AD}" type="slidenum">
              <a:rPr lang="en-GB" smtClean="0"/>
              <a:t>‹#›</a:t>
            </a:fld>
            <a:endParaRPr lang="en-GB"/>
          </a:p>
        </p:txBody>
      </p:sp>
    </p:spTree>
    <p:extLst>
      <p:ext uri="{BB962C8B-B14F-4D97-AF65-F5344CB8AC3E}">
        <p14:creationId xmlns:p14="http://schemas.microsoft.com/office/powerpoint/2010/main" val="7334740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F885404-461E-46F8-A4CB-953049BB7A1E}" type="datetimeFigureOut">
              <a:rPr lang="en-GB" smtClean="0"/>
              <a:t>20/04/2020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F4ACA74-493D-48E1-8343-0E0A005080AD}" type="slidenum">
              <a:rPr lang="en-GB" smtClean="0"/>
              <a:t>‹#›</a:t>
            </a:fld>
            <a:endParaRPr lang="en-GB"/>
          </a:p>
        </p:txBody>
      </p:sp>
    </p:spTree>
    <p:extLst>
      <p:ext uri="{BB962C8B-B14F-4D97-AF65-F5344CB8AC3E}">
        <p14:creationId xmlns:p14="http://schemas.microsoft.com/office/powerpoint/2010/main" val="38477031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4" name="Content Placeholder 3"/>
          <p:cNvSpPr>
            <a:spLocks noGrp="1"/>
          </p:cNvSpPr>
          <p:nvPr>
            <p:ph sz="half" idx="2"/>
          </p:nvPr>
        </p:nvSpPr>
        <p:spPr>
          <a:xfrm>
            <a:off x="472381" y="3618442"/>
            <a:ext cx="2901255" cy="5322183"/>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6" name="Content Placeholder 5"/>
          <p:cNvSpPr>
            <a:spLocks noGrp="1"/>
          </p:cNvSpPr>
          <p:nvPr>
            <p:ph sz="quarter" idx="4"/>
          </p:nvPr>
        </p:nvSpPr>
        <p:spPr>
          <a:xfrm>
            <a:off x="3471863" y="3618442"/>
            <a:ext cx="2915543" cy="5322183"/>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EF885404-461E-46F8-A4CB-953049BB7A1E}" type="datetimeFigureOut">
              <a:rPr lang="en-GB" smtClean="0"/>
              <a:t>20/04/2020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F4ACA74-493D-48E1-8343-0E0A005080AD}" type="slidenum">
              <a:rPr lang="en-GB" smtClean="0"/>
              <a:t>‹#›</a:t>
            </a:fld>
            <a:endParaRPr lang="en-GB"/>
          </a:p>
        </p:txBody>
      </p:sp>
    </p:spTree>
    <p:extLst>
      <p:ext uri="{BB962C8B-B14F-4D97-AF65-F5344CB8AC3E}">
        <p14:creationId xmlns:p14="http://schemas.microsoft.com/office/powerpoint/2010/main" val="13335786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EF885404-461E-46F8-A4CB-953049BB7A1E}" type="datetimeFigureOut">
              <a:rPr lang="en-GB" smtClean="0"/>
              <a:t>20/04/2020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F4ACA74-493D-48E1-8343-0E0A005080AD}" type="slidenum">
              <a:rPr lang="en-GB" smtClean="0"/>
              <a:t>‹#›</a:t>
            </a:fld>
            <a:endParaRPr lang="en-GB"/>
          </a:p>
        </p:txBody>
      </p:sp>
    </p:spTree>
    <p:extLst>
      <p:ext uri="{BB962C8B-B14F-4D97-AF65-F5344CB8AC3E}">
        <p14:creationId xmlns:p14="http://schemas.microsoft.com/office/powerpoint/2010/main" val="7371268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F885404-461E-46F8-A4CB-953049BB7A1E}" type="datetimeFigureOut">
              <a:rPr lang="en-GB" smtClean="0"/>
              <a:t>20/04/2020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F4ACA74-493D-48E1-8343-0E0A005080AD}" type="slidenum">
              <a:rPr lang="en-GB" smtClean="0"/>
              <a:t>‹#›</a:t>
            </a:fld>
            <a:endParaRPr lang="en-GB"/>
          </a:p>
        </p:txBody>
      </p:sp>
    </p:spTree>
    <p:extLst>
      <p:ext uri="{BB962C8B-B14F-4D97-AF65-F5344CB8AC3E}">
        <p14:creationId xmlns:p14="http://schemas.microsoft.com/office/powerpoint/2010/main" val="35257540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US" smtClean="0"/>
              <a:t>Click to edit Master title style</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fld id="{EF885404-461E-46F8-A4CB-953049BB7A1E}" type="datetimeFigureOut">
              <a:rPr lang="en-GB" smtClean="0"/>
              <a:t>20/04/2020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F4ACA74-493D-48E1-8343-0E0A005080AD}" type="slidenum">
              <a:rPr lang="en-GB" smtClean="0"/>
              <a:t>‹#›</a:t>
            </a:fld>
            <a:endParaRPr lang="en-GB"/>
          </a:p>
        </p:txBody>
      </p:sp>
    </p:spTree>
    <p:extLst>
      <p:ext uri="{BB962C8B-B14F-4D97-AF65-F5344CB8AC3E}">
        <p14:creationId xmlns:p14="http://schemas.microsoft.com/office/powerpoint/2010/main" val="13775152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fld id="{EF885404-461E-46F8-A4CB-953049BB7A1E}" type="datetimeFigureOut">
              <a:rPr lang="en-GB" smtClean="0"/>
              <a:t>20/04/2020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F4ACA74-493D-48E1-8343-0E0A005080AD}" type="slidenum">
              <a:rPr lang="en-GB" smtClean="0"/>
              <a:t>‹#›</a:t>
            </a:fld>
            <a:endParaRPr lang="en-GB"/>
          </a:p>
        </p:txBody>
      </p:sp>
    </p:spTree>
    <p:extLst>
      <p:ext uri="{BB962C8B-B14F-4D97-AF65-F5344CB8AC3E}">
        <p14:creationId xmlns:p14="http://schemas.microsoft.com/office/powerpoint/2010/main" val="4848529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EF885404-461E-46F8-A4CB-953049BB7A1E}" type="datetimeFigureOut">
              <a:rPr lang="en-GB" smtClean="0"/>
              <a:t>20/04/2020</a:t>
            </a:fld>
            <a:endParaRPr lang="en-GB"/>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EF4ACA74-493D-48E1-8343-0E0A005080AD}" type="slidenum">
              <a:rPr lang="en-GB" smtClean="0"/>
              <a:t>‹#›</a:t>
            </a:fld>
            <a:endParaRPr lang="en-GB"/>
          </a:p>
        </p:txBody>
      </p:sp>
    </p:spTree>
    <p:extLst>
      <p:ext uri="{BB962C8B-B14F-4D97-AF65-F5344CB8AC3E}">
        <p14:creationId xmlns:p14="http://schemas.microsoft.com/office/powerpoint/2010/main" val="196622582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hyperlink" Target="https://www.gapminder.org/" TargetMode="External"/><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hyperlink" Target="https://www.weforum.org/agenda/2017/11/why-cities-arent-prepared-for-their-popularity/" TargetMode="External"/><Relationship Id="rId13" Type="http://schemas.openxmlformats.org/officeDocument/2006/relationships/hyperlink" Target="https://www.youtube.com/watch?v=jbkSRLYSojo" TargetMode="External"/><Relationship Id="rId3" Type="http://schemas.openxmlformats.org/officeDocument/2006/relationships/hyperlink" Target="https://www.open.edu/openlearncreate/mod/oucontent/view.php?id=79940&amp;section=3.1" TargetMode="External"/><Relationship Id="rId7" Type="http://schemas.openxmlformats.org/officeDocument/2006/relationships/hyperlink" Target="https://www.gapminder.org/" TargetMode="External"/><Relationship Id="rId12" Type="http://schemas.openxmlformats.org/officeDocument/2006/relationships/hyperlink" Target="https://www.youtube.com/watch?v=mPi4zwEpswE" TargetMode="External"/><Relationship Id="rId2" Type="http://schemas.openxmlformats.org/officeDocument/2006/relationships/notesSlide" Target="../notesSlides/notesSlide1.xml"/><Relationship Id="rId16"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hyperlink" Target="https://esa.un.org/unpd/wup/Publications/Files/WUP2014-Report.pdf" TargetMode="External"/><Relationship Id="rId11" Type="http://schemas.openxmlformats.org/officeDocument/2006/relationships/hyperlink" Target="https://www.youtube.com/watch?time_continue=3&amp;v=EpBbnL3pMRA&amp;feature=emb_logo" TargetMode="External"/><Relationship Id="rId5" Type="http://schemas.openxmlformats.org/officeDocument/2006/relationships/hyperlink" Target="https://ourworldindata.org/how-urban-is-the-world" TargetMode="External"/><Relationship Id="rId15" Type="http://schemas.openxmlformats.org/officeDocument/2006/relationships/image" Target="../media/image12.png"/><Relationship Id="rId10" Type="http://schemas.openxmlformats.org/officeDocument/2006/relationships/hyperlink" Target="https://www.youtube.com/watch?v=fKnAJCSGSdk" TargetMode="External"/><Relationship Id="rId4" Type="http://schemas.openxmlformats.org/officeDocument/2006/relationships/hyperlink" Target="https://www.internetgeography.net/topics/what-is-urbanisation/" TargetMode="External"/><Relationship Id="rId9" Type="http://schemas.openxmlformats.org/officeDocument/2006/relationships/hyperlink" Target="https://www.theguardian.com/cities/2015/nov/23/cities-in-numbers-how-patterns-of-urban-growth-change-the-world#img-1" TargetMode="External"/><Relationship Id="rId1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04192" y="196558"/>
            <a:ext cx="5082208" cy="707886"/>
          </a:xfrm>
          <a:prstGeom prst="rect">
            <a:avLst/>
          </a:prstGeom>
          <a:noFill/>
          <a:ln>
            <a:solidFill>
              <a:schemeClr val="tx1"/>
            </a:solidFill>
          </a:ln>
        </p:spPr>
        <p:txBody>
          <a:bodyPr wrap="square" rtlCol="0">
            <a:spAutoFit/>
          </a:bodyPr>
          <a:lstStyle/>
          <a:p>
            <a:r>
              <a:rPr lang="en-GB" sz="2000" b="1" dirty="0" smtClean="0">
                <a:latin typeface="AniTypewriter" panose="02000603000000000000" pitchFamily="2" charset="0"/>
                <a:ea typeface="AniTypewriter" panose="02000603000000000000" pitchFamily="2" charset="0"/>
              </a:rPr>
              <a:t>Resource booklet – </a:t>
            </a:r>
          </a:p>
          <a:p>
            <a:pPr algn="ctr"/>
            <a:r>
              <a:rPr lang="en-GB" sz="2000" b="1" dirty="0" smtClean="0">
                <a:latin typeface="AniTypewriter" panose="02000603000000000000" pitchFamily="2" charset="0"/>
                <a:ea typeface="AniTypewriter" panose="02000603000000000000" pitchFamily="2" charset="0"/>
              </a:rPr>
              <a:t>Urbanisation and Slums</a:t>
            </a:r>
            <a:endParaRPr lang="en-GB" sz="2000" b="1" dirty="0">
              <a:latin typeface="AniTypewriter" panose="02000603000000000000" pitchFamily="2" charset="0"/>
              <a:ea typeface="AniTypewriter" panose="02000603000000000000" pitchFamily="2" charset="0"/>
            </a:endParaRPr>
          </a:p>
        </p:txBody>
      </p:sp>
      <p:pic>
        <p:nvPicPr>
          <p:cNvPr id="1026" name="Picture 2" descr="OLCreate: ContextEnvt_1.0 Study Session 5 Urbanisation: Trends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73723" y="1351181"/>
            <a:ext cx="4537301" cy="2321823"/>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460375" y="1486857"/>
            <a:ext cx="1404731" cy="1754326"/>
          </a:xfrm>
          <a:prstGeom prst="rect">
            <a:avLst/>
          </a:prstGeom>
          <a:noFill/>
          <a:ln>
            <a:solidFill>
              <a:schemeClr val="tx1"/>
            </a:solidFill>
          </a:ln>
        </p:spPr>
        <p:txBody>
          <a:bodyPr wrap="square" rtlCol="0">
            <a:spAutoFit/>
          </a:bodyPr>
          <a:lstStyle/>
          <a:p>
            <a:pPr algn="just"/>
            <a:r>
              <a:rPr lang="en-GB" sz="1200" dirty="0" smtClean="0"/>
              <a:t>Since 1960 the world has seen a continued growth of urban populations. This is due to industrial core areas developing in cities around the world. </a:t>
            </a:r>
            <a:endParaRPr lang="en-GB" sz="1200" dirty="0"/>
          </a:p>
        </p:txBody>
      </p:sp>
      <p:sp>
        <p:nvSpPr>
          <p:cNvPr id="6" name="TextBox 5"/>
          <p:cNvSpPr txBox="1"/>
          <p:nvPr/>
        </p:nvSpPr>
        <p:spPr>
          <a:xfrm>
            <a:off x="1338470" y="3822903"/>
            <a:ext cx="5310669" cy="1892826"/>
          </a:xfrm>
          <a:prstGeom prst="rect">
            <a:avLst/>
          </a:prstGeom>
          <a:noFill/>
          <a:ln>
            <a:solidFill>
              <a:schemeClr val="tx1"/>
            </a:solidFill>
          </a:ln>
        </p:spPr>
        <p:txBody>
          <a:bodyPr wrap="square" rtlCol="0">
            <a:spAutoFit/>
          </a:bodyPr>
          <a:lstStyle/>
          <a:p>
            <a:pPr algn="just"/>
            <a:r>
              <a:rPr lang="en-GB" sz="1300" dirty="0"/>
              <a:t>In 1990 43% of the world’s population lived in urban </a:t>
            </a:r>
            <a:r>
              <a:rPr lang="en-GB" sz="1300" dirty="0" smtClean="0"/>
              <a:t>areas. By the early part of the 21</a:t>
            </a:r>
            <a:r>
              <a:rPr lang="en-GB" sz="1300" baseline="30000" dirty="0" smtClean="0"/>
              <a:t>st</a:t>
            </a:r>
            <a:r>
              <a:rPr lang="en-GB" sz="1300" dirty="0" smtClean="0"/>
              <a:t> century, the majority of people lived in urban rather than rural areas </a:t>
            </a:r>
            <a:r>
              <a:rPr lang="en-GB" sz="1300" dirty="0"/>
              <a:t>for the first </a:t>
            </a:r>
            <a:r>
              <a:rPr lang="en-GB" sz="1300" dirty="0" smtClean="0"/>
              <a:t>time</a:t>
            </a:r>
            <a:r>
              <a:rPr lang="en-GB" sz="1300" dirty="0"/>
              <a:t>.</a:t>
            </a:r>
            <a:endParaRPr lang="en-GB" sz="1300" dirty="0" smtClean="0"/>
          </a:p>
          <a:p>
            <a:pPr algn="just"/>
            <a:endParaRPr lang="en-GB" sz="1200" dirty="0"/>
          </a:p>
          <a:p>
            <a:pPr algn="just"/>
            <a:r>
              <a:rPr lang="en-GB" sz="1300" dirty="0" smtClean="0"/>
              <a:t>This trend is likely to continue. It is estimated that global urban populations will reach 60% by 2030 and 70% by 2050. While the percentage increase is significant, it does not take into account the actual growth in the number of people living in urban areas, since populations are continuing to grow in those areas where the rate of urbanisation is highest.</a:t>
            </a:r>
            <a:endParaRPr lang="en-GB" sz="1300" dirty="0"/>
          </a:p>
        </p:txBody>
      </p:sp>
      <p:sp>
        <p:nvSpPr>
          <p:cNvPr id="7" name="Left Brace 6"/>
          <p:cNvSpPr/>
          <p:nvPr/>
        </p:nvSpPr>
        <p:spPr>
          <a:xfrm rot="16200000">
            <a:off x="5971319" y="2947542"/>
            <a:ext cx="177125" cy="955147"/>
          </a:xfrm>
          <a:prstGeom prst="leftBrace">
            <a:avLst>
              <a:gd name="adj1" fmla="val 9033"/>
              <a:gd name="adj2" fmla="val 50000"/>
            </a:avLst>
          </a:pr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8" name="TextBox 7"/>
          <p:cNvSpPr txBox="1"/>
          <p:nvPr/>
        </p:nvSpPr>
        <p:spPr>
          <a:xfrm>
            <a:off x="5614988" y="3571694"/>
            <a:ext cx="1066832" cy="276999"/>
          </a:xfrm>
          <a:prstGeom prst="rect">
            <a:avLst/>
          </a:prstGeom>
          <a:noFill/>
        </p:spPr>
        <p:txBody>
          <a:bodyPr wrap="square" rtlCol="0">
            <a:spAutoFit/>
          </a:bodyPr>
          <a:lstStyle/>
          <a:p>
            <a:r>
              <a:rPr lang="en-GB" sz="1200" b="1" i="1" dirty="0" smtClean="0"/>
              <a:t>prediction</a:t>
            </a:r>
            <a:endParaRPr lang="en-GB" sz="1200" b="1" i="1" dirty="0"/>
          </a:p>
        </p:txBody>
      </p:sp>
      <p:pic>
        <p:nvPicPr>
          <p:cNvPr id="1028" name="Picture 4" descr="https://static.thenounproject.com/png/2855564-200.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20424" y="117125"/>
            <a:ext cx="990600" cy="990600"/>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2433309" y="1055010"/>
            <a:ext cx="3818128" cy="307777"/>
          </a:xfrm>
          <a:prstGeom prst="rect">
            <a:avLst/>
          </a:prstGeom>
          <a:noFill/>
        </p:spPr>
        <p:txBody>
          <a:bodyPr wrap="square" rtlCol="0">
            <a:spAutoFit/>
          </a:bodyPr>
          <a:lstStyle/>
          <a:p>
            <a:pPr algn="ctr"/>
            <a:r>
              <a:rPr lang="en-GB" sz="1400" b="1" dirty="0" smtClean="0"/>
              <a:t>Figure 1</a:t>
            </a:r>
            <a:r>
              <a:rPr lang="en-GB" sz="1200" dirty="0" smtClean="0"/>
              <a:t>: Global urban and rural populations (1950-2050) </a:t>
            </a:r>
            <a:endParaRPr lang="en-GB" sz="1200" dirty="0"/>
          </a:p>
        </p:txBody>
      </p:sp>
      <p:sp>
        <p:nvSpPr>
          <p:cNvPr id="10" name="Slide Number Placeholder 9"/>
          <p:cNvSpPr>
            <a:spLocks noGrp="1"/>
          </p:cNvSpPr>
          <p:nvPr>
            <p:ph type="sldNum" sz="quarter" idx="12"/>
          </p:nvPr>
        </p:nvSpPr>
        <p:spPr/>
        <p:txBody>
          <a:bodyPr/>
          <a:lstStyle/>
          <a:p>
            <a:fld id="{599DA6CD-1593-4692-8172-0213A7706280}" type="slidenum">
              <a:rPr lang="en-GB" sz="1400" smtClean="0"/>
              <a:t>1</a:t>
            </a:fld>
            <a:endParaRPr lang="en-GB" sz="1400" dirty="0"/>
          </a:p>
        </p:txBody>
      </p:sp>
      <p:sp>
        <p:nvSpPr>
          <p:cNvPr id="12" name="AutoShape 6" descr="How urban is the world? - Our World in Dat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16" name="Picture 2" descr="What is urbanisation? - Internet Geography"/>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4170" y="6832968"/>
            <a:ext cx="5400261" cy="2796466"/>
          </a:xfrm>
          <a:prstGeom prst="rect">
            <a:avLst/>
          </a:prstGeom>
          <a:noFill/>
          <a:extLst>
            <a:ext uri="{909E8E84-426E-40DD-AFC4-6F175D3DCCD1}">
              <a14:hiddenFill xmlns:a14="http://schemas.microsoft.com/office/drawing/2010/main">
                <a:solidFill>
                  <a:srgbClr val="FFFFFF"/>
                </a:solidFill>
              </a14:hiddenFill>
            </a:ext>
          </a:extLst>
        </p:spPr>
      </p:pic>
      <p:sp>
        <p:nvSpPr>
          <p:cNvPr id="17" name="TextBox 16"/>
          <p:cNvSpPr txBox="1"/>
          <p:nvPr/>
        </p:nvSpPr>
        <p:spPr>
          <a:xfrm>
            <a:off x="2259341" y="5715729"/>
            <a:ext cx="3856383" cy="338554"/>
          </a:xfrm>
          <a:prstGeom prst="rect">
            <a:avLst/>
          </a:prstGeom>
          <a:noFill/>
        </p:spPr>
        <p:txBody>
          <a:bodyPr wrap="square" rtlCol="0">
            <a:spAutoFit/>
          </a:bodyPr>
          <a:lstStyle/>
          <a:p>
            <a:r>
              <a:rPr lang="en-GB" sz="1600" b="1" dirty="0" smtClean="0">
                <a:latin typeface="AniTypewriter" panose="02000603000000000000" pitchFamily="2" charset="0"/>
                <a:ea typeface="AniTypewriter" panose="02000603000000000000" pitchFamily="2" charset="0"/>
              </a:rPr>
              <a:t>Rates of urban growth</a:t>
            </a:r>
            <a:endParaRPr lang="en-GB" sz="1600" b="1" dirty="0">
              <a:latin typeface="AniTypewriter" panose="02000603000000000000" pitchFamily="2" charset="0"/>
              <a:ea typeface="AniTypewriter" panose="02000603000000000000" pitchFamily="2" charset="0"/>
            </a:endParaRPr>
          </a:p>
        </p:txBody>
      </p:sp>
      <p:sp>
        <p:nvSpPr>
          <p:cNvPr id="14" name="TextBox 13"/>
          <p:cNvSpPr txBox="1"/>
          <p:nvPr/>
        </p:nvSpPr>
        <p:spPr>
          <a:xfrm>
            <a:off x="360095" y="6115525"/>
            <a:ext cx="6251574" cy="646331"/>
          </a:xfrm>
          <a:prstGeom prst="rect">
            <a:avLst/>
          </a:prstGeom>
          <a:noFill/>
          <a:ln w="28575">
            <a:solidFill>
              <a:schemeClr val="tx1"/>
            </a:solidFill>
          </a:ln>
        </p:spPr>
        <p:txBody>
          <a:bodyPr wrap="square" rtlCol="0">
            <a:spAutoFit/>
          </a:bodyPr>
          <a:lstStyle/>
          <a:p>
            <a:pPr algn="just"/>
            <a:r>
              <a:rPr lang="en-GB" sz="1200" dirty="0" smtClean="0"/>
              <a:t>The increase in urban populations has not been evenly spread throughout the world. Different regions have seen their urban populations grow more or less quickly, although virtually no region of the world has seen a decrease in urbanisation (UN Habitat.org)</a:t>
            </a:r>
            <a:endParaRPr lang="en-GB" sz="1200" dirty="0"/>
          </a:p>
        </p:txBody>
      </p:sp>
      <p:sp>
        <p:nvSpPr>
          <p:cNvPr id="15" name="TextBox 14"/>
          <p:cNvSpPr txBox="1"/>
          <p:nvPr/>
        </p:nvSpPr>
        <p:spPr>
          <a:xfrm>
            <a:off x="5524431" y="6915981"/>
            <a:ext cx="955147" cy="276999"/>
          </a:xfrm>
          <a:prstGeom prst="rect">
            <a:avLst/>
          </a:prstGeom>
          <a:noFill/>
        </p:spPr>
        <p:txBody>
          <a:bodyPr wrap="square" rtlCol="0">
            <a:spAutoFit/>
          </a:bodyPr>
          <a:lstStyle/>
          <a:p>
            <a:r>
              <a:rPr lang="en-GB" sz="1200" b="1" dirty="0" smtClean="0"/>
              <a:t>Figure 2</a:t>
            </a:r>
            <a:endParaRPr lang="en-GB" sz="1200" b="1" dirty="0"/>
          </a:p>
        </p:txBody>
      </p:sp>
      <p:sp>
        <p:nvSpPr>
          <p:cNvPr id="18" name="TextBox 17"/>
          <p:cNvSpPr txBox="1"/>
          <p:nvPr/>
        </p:nvSpPr>
        <p:spPr>
          <a:xfrm>
            <a:off x="460375" y="971238"/>
            <a:ext cx="1575232" cy="369332"/>
          </a:xfrm>
          <a:prstGeom prst="rect">
            <a:avLst/>
          </a:prstGeom>
          <a:noFill/>
          <a:ln w="41275" cmpd="thinThick">
            <a:solidFill>
              <a:schemeClr val="tx1"/>
            </a:solidFill>
          </a:ln>
        </p:spPr>
        <p:txBody>
          <a:bodyPr wrap="square" rtlCol="0">
            <a:spAutoFit/>
          </a:bodyPr>
          <a:lstStyle/>
          <a:p>
            <a:r>
              <a:rPr lang="en-GB" dirty="0" smtClean="0"/>
              <a:t>SECTION A</a:t>
            </a:r>
            <a:endParaRPr lang="en-GB" dirty="0"/>
          </a:p>
        </p:txBody>
      </p:sp>
      <p:sp>
        <p:nvSpPr>
          <p:cNvPr id="3" name="TextBox 2"/>
          <p:cNvSpPr txBox="1"/>
          <p:nvPr/>
        </p:nvSpPr>
        <p:spPr>
          <a:xfrm>
            <a:off x="460375" y="3327728"/>
            <a:ext cx="4244147" cy="261610"/>
          </a:xfrm>
          <a:prstGeom prst="rect">
            <a:avLst/>
          </a:prstGeom>
          <a:noFill/>
        </p:spPr>
        <p:txBody>
          <a:bodyPr wrap="square" rtlCol="0">
            <a:spAutoFit/>
          </a:bodyPr>
          <a:lstStyle/>
          <a:p>
            <a:r>
              <a:rPr lang="en-GB" sz="1100" dirty="0" smtClean="0"/>
              <a:t>*See page 5 for extra video sources</a:t>
            </a:r>
            <a:endParaRPr lang="en-GB" sz="1100" dirty="0"/>
          </a:p>
        </p:txBody>
      </p:sp>
      <p:sp>
        <p:nvSpPr>
          <p:cNvPr id="2" name="TextBox 1"/>
          <p:cNvSpPr txBox="1"/>
          <p:nvPr/>
        </p:nvSpPr>
        <p:spPr>
          <a:xfrm>
            <a:off x="148479" y="3812010"/>
            <a:ext cx="1099512" cy="1969770"/>
          </a:xfrm>
          <a:prstGeom prst="rect">
            <a:avLst/>
          </a:prstGeom>
          <a:noFill/>
          <a:ln w="38100">
            <a:solidFill>
              <a:schemeClr val="tx1"/>
            </a:solidFill>
          </a:ln>
        </p:spPr>
        <p:txBody>
          <a:bodyPr wrap="square" rtlCol="0">
            <a:spAutoFit/>
          </a:bodyPr>
          <a:lstStyle/>
          <a:p>
            <a:pPr algn="just"/>
            <a:r>
              <a:rPr lang="en-GB" sz="1400" b="1" dirty="0" smtClean="0"/>
              <a:t>Urban</a:t>
            </a:r>
            <a:r>
              <a:rPr lang="en-GB" sz="1200" dirty="0" smtClean="0"/>
              <a:t> is the term given for cities or built up areas. That contain buildings. </a:t>
            </a:r>
            <a:r>
              <a:rPr lang="en-GB" sz="1200" dirty="0"/>
              <a:t>r</a:t>
            </a:r>
            <a:r>
              <a:rPr lang="en-GB" sz="1200" dirty="0" smtClean="0"/>
              <a:t>oad networks, and are generally made of concrete.</a:t>
            </a:r>
            <a:endParaRPr lang="en-GB" sz="1200" dirty="0"/>
          </a:p>
        </p:txBody>
      </p:sp>
    </p:spTree>
    <p:extLst>
      <p:ext uri="{BB962C8B-B14F-4D97-AF65-F5344CB8AC3E}">
        <p14:creationId xmlns:p14="http://schemas.microsoft.com/office/powerpoint/2010/main" val="201083272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Percentage of the population residing in urban areas, 1950, 2014 and 2050 - source: UN"/>
          <p:cNvPicPr>
            <a:picLocks noChangeAspect="1" noChangeArrowheads="1"/>
          </p:cNvPicPr>
          <p:nvPr/>
        </p:nvPicPr>
        <p:blipFill rotWithShape="1">
          <a:blip r:embed="rId2">
            <a:extLst>
              <a:ext uri="{28A0092B-C50C-407E-A947-70E740481C1C}">
                <a14:useLocalDpi xmlns:a14="http://schemas.microsoft.com/office/drawing/2010/main" val="0"/>
              </a:ext>
            </a:extLst>
          </a:blip>
          <a:srcRect r="4633"/>
          <a:stretch/>
        </p:blipFill>
        <p:spPr bwMode="auto">
          <a:xfrm>
            <a:off x="2601255" y="3892802"/>
            <a:ext cx="4276623" cy="5674383"/>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339232" y="1457080"/>
            <a:ext cx="1086679" cy="276999"/>
          </a:xfrm>
          <a:prstGeom prst="rect">
            <a:avLst/>
          </a:prstGeom>
          <a:noFill/>
        </p:spPr>
        <p:txBody>
          <a:bodyPr wrap="square" rtlCol="0">
            <a:spAutoFit/>
          </a:bodyPr>
          <a:lstStyle/>
          <a:p>
            <a:r>
              <a:rPr lang="en-GB" sz="1200" b="1" dirty="0" smtClean="0"/>
              <a:t>Figure 4:</a:t>
            </a:r>
            <a:endParaRPr lang="en-GB" sz="1200" b="1" dirty="0"/>
          </a:p>
        </p:txBody>
      </p:sp>
      <p:pic>
        <p:nvPicPr>
          <p:cNvPr id="8" name="Picture 7"/>
          <p:cNvPicPr>
            <a:picLocks noChangeAspect="1"/>
          </p:cNvPicPr>
          <p:nvPr/>
        </p:nvPicPr>
        <p:blipFill>
          <a:blip r:embed="rId3"/>
          <a:stretch>
            <a:fillRect/>
          </a:stretch>
        </p:blipFill>
        <p:spPr>
          <a:xfrm>
            <a:off x="2895246" y="568547"/>
            <a:ext cx="3896434" cy="2750424"/>
          </a:xfrm>
          <a:prstGeom prst="rect">
            <a:avLst/>
          </a:prstGeom>
        </p:spPr>
      </p:pic>
      <p:sp>
        <p:nvSpPr>
          <p:cNvPr id="6" name="TextBox 5"/>
          <p:cNvSpPr txBox="1"/>
          <p:nvPr/>
        </p:nvSpPr>
        <p:spPr>
          <a:xfrm>
            <a:off x="375862" y="1734079"/>
            <a:ext cx="2407060" cy="5262979"/>
          </a:xfrm>
          <a:prstGeom prst="rect">
            <a:avLst/>
          </a:prstGeom>
          <a:noFill/>
          <a:ln w="38100">
            <a:solidFill>
              <a:schemeClr val="tx1"/>
            </a:solidFill>
            <a:prstDash val="sysDash"/>
          </a:ln>
        </p:spPr>
        <p:txBody>
          <a:bodyPr wrap="square" rtlCol="0">
            <a:spAutoFit/>
          </a:bodyPr>
          <a:lstStyle/>
          <a:p>
            <a:pPr marL="285750" indent="-285750" algn="just">
              <a:buFont typeface="Arial" panose="020B0604020202020204" pitchFamily="34" charset="0"/>
              <a:buChar char="•"/>
            </a:pPr>
            <a:r>
              <a:rPr lang="en-GB" sz="1200" dirty="0" smtClean="0"/>
              <a:t>In 2015 Asia had the largest number of people living in urban areas, at approximately 2 billion, this growth is thought to be directly linked to economic development. </a:t>
            </a:r>
          </a:p>
          <a:p>
            <a:pPr algn="just"/>
            <a:endParaRPr lang="en-GB" sz="1200" dirty="0"/>
          </a:p>
          <a:p>
            <a:pPr marL="285750" indent="-285750" algn="just">
              <a:buFont typeface="Arial" panose="020B0604020202020204" pitchFamily="34" charset="0"/>
              <a:buChar char="•"/>
            </a:pPr>
            <a:r>
              <a:rPr lang="en-GB" sz="1200" dirty="0" smtClean="0"/>
              <a:t>Between 2000-2030 the urban population in Asia and Africa is set to double.</a:t>
            </a:r>
          </a:p>
          <a:p>
            <a:pPr marL="285750" indent="-285750" algn="just">
              <a:buFont typeface="Arial" panose="020B0604020202020204" pitchFamily="34" charset="0"/>
              <a:buChar char="•"/>
            </a:pPr>
            <a:endParaRPr lang="en-GB" sz="1200" dirty="0"/>
          </a:p>
          <a:p>
            <a:pPr marL="285750" indent="-285750" algn="just">
              <a:buFont typeface="Arial" panose="020B0604020202020204" pitchFamily="34" charset="0"/>
              <a:buChar char="•"/>
            </a:pPr>
            <a:r>
              <a:rPr lang="en-GB" sz="1200" dirty="0" smtClean="0"/>
              <a:t>Asia’s urban population will grow from 1.4 billion to an estimated 2.6 billion.</a:t>
            </a:r>
          </a:p>
          <a:p>
            <a:pPr marL="285750" indent="-285750" algn="just">
              <a:buFont typeface="Arial" panose="020B0604020202020204" pitchFamily="34" charset="0"/>
              <a:buChar char="•"/>
            </a:pPr>
            <a:endParaRPr lang="en-GB" sz="1200" dirty="0" smtClean="0"/>
          </a:p>
          <a:p>
            <a:pPr marL="285750" indent="-285750" algn="just">
              <a:buFont typeface="Arial" panose="020B0604020202020204" pitchFamily="34" charset="0"/>
              <a:buChar char="•"/>
            </a:pPr>
            <a:r>
              <a:rPr lang="en-GB" sz="1200" dirty="0" smtClean="0"/>
              <a:t>Africa’s urban population will surge to more than twice its size, from 294 million to an estimated 742 million. </a:t>
            </a:r>
          </a:p>
          <a:p>
            <a:pPr marL="285750" indent="-285750" algn="just">
              <a:buFont typeface="Arial" panose="020B0604020202020204" pitchFamily="34" charset="0"/>
              <a:buChar char="•"/>
            </a:pPr>
            <a:endParaRPr lang="en-GB" sz="1200" dirty="0" smtClean="0"/>
          </a:p>
          <a:p>
            <a:pPr marL="285750" indent="-285750" algn="just">
              <a:buFont typeface="Arial" panose="020B0604020202020204" pitchFamily="34" charset="0"/>
              <a:buChar char="•"/>
            </a:pPr>
            <a:r>
              <a:rPr lang="en-GB" sz="1200" dirty="0" smtClean="0"/>
              <a:t>This means that by 2030 Asia and Africa will account for almost 70% of all urban inhabitants globally, with poorer people making up the largest part of the future urban growth.</a:t>
            </a:r>
            <a:endParaRPr lang="en-GB" sz="1200" dirty="0"/>
          </a:p>
        </p:txBody>
      </p:sp>
      <p:sp>
        <p:nvSpPr>
          <p:cNvPr id="9" name="TextBox 8"/>
          <p:cNvSpPr txBox="1"/>
          <p:nvPr/>
        </p:nvSpPr>
        <p:spPr>
          <a:xfrm>
            <a:off x="2890498" y="297476"/>
            <a:ext cx="980661" cy="276999"/>
          </a:xfrm>
          <a:prstGeom prst="rect">
            <a:avLst/>
          </a:prstGeom>
          <a:noFill/>
        </p:spPr>
        <p:txBody>
          <a:bodyPr wrap="square" rtlCol="0">
            <a:spAutoFit/>
          </a:bodyPr>
          <a:lstStyle/>
          <a:p>
            <a:r>
              <a:rPr lang="en-GB" sz="1200" b="1" dirty="0" smtClean="0"/>
              <a:t>Figure 3</a:t>
            </a:r>
            <a:endParaRPr lang="en-GB" sz="1200" b="1" dirty="0"/>
          </a:p>
        </p:txBody>
      </p:sp>
      <p:sp>
        <p:nvSpPr>
          <p:cNvPr id="10" name="Slide Number Placeholder 9"/>
          <p:cNvSpPr>
            <a:spLocks noGrp="1"/>
          </p:cNvSpPr>
          <p:nvPr>
            <p:ph type="sldNum" sz="quarter" idx="12"/>
          </p:nvPr>
        </p:nvSpPr>
        <p:spPr/>
        <p:txBody>
          <a:bodyPr/>
          <a:lstStyle/>
          <a:p>
            <a:fld id="{599DA6CD-1593-4692-8172-0213A7706280}" type="slidenum">
              <a:rPr lang="en-GB" sz="1400" smtClean="0"/>
              <a:t>2</a:t>
            </a:fld>
            <a:endParaRPr lang="en-GB" sz="1400" dirty="0"/>
          </a:p>
        </p:txBody>
      </p:sp>
      <p:sp>
        <p:nvSpPr>
          <p:cNvPr id="11" name="TextBox 10"/>
          <p:cNvSpPr txBox="1"/>
          <p:nvPr/>
        </p:nvSpPr>
        <p:spPr>
          <a:xfrm>
            <a:off x="2782923" y="3460750"/>
            <a:ext cx="1063256" cy="261610"/>
          </a:xfrm>
          <a:prstGeom prst="rect">
            <a:avLst/>
          </a:prstGeom>
          <a:noFill/>
        </p:spPr>
        <p:txBody>
          <a:bodyPr wrap="square" rtlCol="0">
            <a:spAutoFit/>
          </a:bodyPr>
          <a:lstStyle/>
          <a:p>
            <a:r>
              <a:rPr lang="en-GB" sz="1100" b="1" dirty="0" smtClean="0"/>
              <a:t>Figure 5 </a:t>
            </a:r>
            <a:endParaRPr lang="en-GB" sz="1100" b="1" dirty="0"/>
          </a:p>
        </p:txBody>
      </p:sp>
      <p:sp>
        <p:nvSpPr>
          <p:cNvPr id="12" name="Rectangle 11"/>
          <p:cNvSpPr/>
          <p:nvPr/>
        </p:nvSpPr>
        <p:spPr>
          <a:xfrm>
            <a:off x="3389368" y="3492424"/>
            <a:ext cx="3429000" cy="430887"/>
          </a:xfrm>
          <a:prstGeom prst="rect">
            <a:avLst/>
          </a:prstGeom>
        </p:spPr>
        <p:txBody>
          <a:bodyPr>
            <a:spAutoFit/>
          </a:bodyPr>
          <a:lstStyle/>
          <a:p>
            <a:r>
              <a:rPr lang="en-GB" sz="1100" dirty="0" smtClean="0">
                <a:solidFill>
                  <a:srgbClr val="575657"/>
                </a:solidFill>
                <a:latin typeface="Georgia" panose="02040502050405020303" pitchFamily="18" charset="0"/>
              </a:rPr>
              <a:t>Percentage </a:t>
            </a:r>
            <a:r>
              <a:rPr lang="en-GB" sz="1100" dirty="0">
                <a:solidFill>
                  <a:srgbClr val="575657"/>
                </a:solidFill>
                <a:latin typeface="Georgia" panose="02040502050405020303" pitchFamily="18" charset="0"/>
              </a:rPr>
              <a:t>of the population residing in urban areas, 1950, 2014 and 2050</a:t>
            </a:r>
            <a:endParaRPr lang="en-GB" sz="1100" dirty="0"/>
          </a:p>
        </p:txBody>
      </p:sp>
      <p:pic>
        <p:nvPicPr>
          <p:cNvPr id="1026" name="Picture 2" descr="https://static.thenounproject.com/png/2511266-200.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92629" y="425771"/>
            <a:ext cx="977437" cy="977437"/>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static.thenounproject.com/png/48890-200.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93662" y="425771"/>
            <a:ext cx="662644" cy="662644"/>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353187" y="7114225"/>
            <a:ext cx="2429735" cy="2523768"/>
          </a:xfrm>
          <a:prstGeom prst="rect">
            <a:avLst/>
          </a:prstGeom>
          <a:noFill/>
          <a:ln w="38100" cmpd="dbl">
            <a:solidFill>
              <a:schemeClr val="tx1"/>
            </a:solidFill>
          </a:ln>
        </p:spPr>
        <p:txBody>
          <a:bodyPr wrap="square" rtlCol="0">
            <a:spAutoFit/>
          </a:bodyPr>
          <a:lstStyle/>
          <a:p>
            <a:pPr algn="just"/>
            <a:r>
              <a:rPr lang="en-GB" sz="1400" b="1" dirty="0" smtClean="0"/>
              <a:t>Choropleth maps </a:t>
            </a:r>
            <a:r>
              <a:rPr lang="en-GB" sz="1200" dirty="0" smtClean="0"/>
              <a:t>use colour to show a value. Shading usually goes from dark to light, where the darkest shade represents the highest value. </a:t>
            </a:r>
          </a:p>
          <a:p>
            <a:pPr algn="just"/>
            <a:endParaRPr lang="en-GB" sz="1200" dirty="0"/>
          </a:p>
          <a:p>
            <a:pPr algn="just"/>
            <a:r>
              <a:rPr lang="en-GB" sz="1200" dirty="0" smtClean="0"/>
              <a:t>There should always be a key.</a:t>
            </a:r>
          </a:p>
          <a:p>
            <a:pPr algn="just"/>
            <a:endParaRPr lang="en-GB" sz="1200" dirty="0"/>
          </a:p>
          <a:p>
            <a:pPr algn="just"/>
            <a:r>
              <a:rPr lang="en-GB" sz="1200" dirty="0" smtClean="0"/>
              <a:t>For figure 5 the percentage of the population living in urban areas is shown. The darkest blue shows where 75% or more people live in cities (urban areas).</a:t>
            </a:r>
            <a:endParaRPr lang="en-GB" sz="1200" dirty="0"/>
          </a:p>
        </p:txBody>
      </p:sp>
    </p:spTree>
    <p:extLst>
      <p:ext uri="{BB962C8B-B14F-4D97-AF65-F5344CB8AC3E}">
        <p14:creationId xmlns:p14="http://schemas.microsoft.com/office/powerpoint/2010/main" val="27402673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99DA6CD-1593-4692-8172-0213A7706280}" type="slidenum">
              <a:rPr lang="en-GB" sz="1400" smtClean="0"/>
              <a:t>3</a:t>
            </a:fld>
            <a:endParaRPr lang="en-GB" sz="1400" dirty="0"/>
          </a:p>
        </p:txBody>
      </p:sp>
      <p:pic>
        <p:nvPicPr>
          <p:cNvPr id="5" name="Picture 4"/>
          <p:cNvPicPr>
            <a:picLocks noChangeAspect="1"/>
          </p:cNvPicPr>
          <p:nvPr/>
        </p:nvPicPr>
        <p:blipFill rotWithShape="1">
          <a:blip r:embed="rId2"/>
          <a:srcRect r="22865" b="6526"/>
          <a:stretch/>
        </p:blipFill>
        <p:spPr>
          <a:xfrm>
            <a:off x="303269" y="600600"/>
            <a:ext cx="6083244" cy="4146667"/>
          </a:xfrm>
          <a:prstGeom prst="rect">
            <a:avLst/>
          </a:prstGeom>
        </p:spPr>
      </p:pic>
      <p:pic>
        <p:nvPicPr>
          <p:cNvPr id="6" name="Picture 5"/>
          <p:cNvPicPr>
            <a:picLocks noChangeAspect="1"/>
          </p:cNvPicPr>
          <p:nvPr/>
        </p:nvPicPr>
        <p:blipFill rotWithShape="1">
          <a:blip r:embed="rId2"/>
          <a:srcRect l="78822" t="6931" r="2169" b="73022"/>
          <a:stretch/>
        </p:blipFill>
        <p:spPr>
          <a:xfrm>
            <a:off x="893134" y="815624"/>
            <a:ext cx="1552353" cy="1063257"/>
          </a:xfrm>
          <a:prstGeom prst="rect">
            <a:avLst/>
          </a:prstGeom>
        </p:spPr>
      </p:pic>
      <p:graphicFrame>
        <p:nvGraphicFramePr>
          <p:cNvPr id="7" name="Table 6"/>
          <p:cNvGraphicFramePr>
            <a:graphicFrameLocks noGrp="1"/>
          </p:cNvGraphicFramePr>
          <p:nvPr>
            <p:extLst/>
          </p:nvPr>
        </p:nvGraphicFramePr>
        <p:xfrm>
          <a:off x="1155415" y="5464550"/>
          <a:ext cx="3766930" cy="4244250"/>
        </p:xfrm>
        <a:graphic>
          <a:graphicData uri="http://schemas.openxmlformats.org/drawingml/2006/table">
            <a:tbl>
              <a:tblPr firstRow="1" bandRow="1">
                <a:tableStyleId>{5940675A-B579-460E-94D1-54222C63F5DA}</a:tableStyleId>
              </a:tblPr>
              <a:tblGrid>
                <a:gridCol w="1105549">
                  <a:extLst>
                    <a:ext uri="{9D8B030D-6E8A-4147-A177-3AD203B41FA5}">
                      <a16:colId xmlns:a16="http://schemas.microsoft.com/office/drawing/2014/main" val="138438542"/>
                    </a:ext>
                  </a:extLst>
                </a:gridCol>
                <a:gridCol w="1014779">
                  <a:extLst>
                    <a:ext uri="{9D8B030D-6E8A-4147-A177-3AD203B41FA5}">
                      <a16:colId xmlns:a16="http://schemas.microsoft.com/office/drawing/2014/main" val="572637927"/>
                    </a:ext>
                  </a:extLst>
                </a:gridCol>
                <a:gridCol w="1646602">
                  <a:extLst>
                    <a:ext uri="{9D8B030D-6E8A-4147-A177-3AD203B41FA5}">
                      <a16:colId xmlns:a16="http://schemas.microsoft.com/office/drawing/2014/main" val="1933335782"/>
                    </a:ext>
                  </a:extLst>
                </a:gridCol>
              </a:tblGrid>
              <a:tr h="374133">
                <a:tc>
                  <a:txBody>
                    <a:bodyPr/>
                    <a:lstStyle/>
                    <a:p>
                      <a:pPr algn="just"/>
                      <a:r>
                        <a:rPr lang="en-GB" b="1" dirty="0" smtClean="0"/>
                        <a:t>Country</a:t>
                      </a:r>
                      <a:endParaRPr lang="en-GB" b="1" dirty="0"/>
                    </a:p>
                  </a:txBody>
                  <a:tcPr/>
                </a:tc>
                <a:tc>
                  <a:txBody>
                    <a:bodyPr/>
                    <a:lstStyle/>
                    <a:p>
                      <a:pPr algn="just"/>
                      <a:r>
                        <a:rPr lang="en-GB" b="1" dirty="0" smtClean="0"/>
                        <a:t>% Urban population</a:t>
                      </a:r>
                      <a:endParaRPr lang="en-GB" b="1" dirty="0"/>
                    </a:p>
                  </a:txBody>
                  <a:tcPr/>
                </a:tc>
                <a:tc>
                  <a:txBody>
                    <a:bodyPr/>
                    <a:lstStyle/>
                    <a:p>
                      <a:pPr algn="just"/>
                      <a:r>
                        <a:rPr lang="en-GB" b="1" dirty="0" smtClean="0"/>
                        <a:t>Income (GDP per capita $)</a:t>
                      </a:r>
                      <a:endParaRPr lang="en-GB" b="1" dirty="0"/>
                    </a:p>
                  </a:txBody>
                  <a:tcPr/>
                </a:tc>
                <a:extLst>
                  <a:ext uri="{0D108BD9-81ED-4DB2-BD59-A6C34878D82A}">
                    <a16:rowId xmlns:a16="http://schemas.microsoft.com/office/drawing/2014/main" val="2658611277"/>
                  </a:ext>
                </a:extLst>
              </a:tr>
              <a:tr h="374133">
                <a:tc>
                  <a:txBody>
                    <a:bodyPr/>
                    <a:lstStyle/>
                    <a:p>
                      <a:r>
                        <a:rPr lang="en-GB" dirty="0" smtClean="0"/>
                        <a:t>UK</a:t>
                      </a:r>
                      <a:endParaRPr lang="en-GB" dirty="0"/>
                    </a:p>
                  </a:txBody>
                  <a:tcPr/>
                </a:tc>
                <a:tc>
                  <a:txBody>
                    <a:bodyPr/>
                    <a:lstStyle/>
                    <a:p>
                      <a:r>
                        <a:rPr lang="en-GB" dirty="0" smtClean="0"/>
                        <a:t>83.4 %</a:t>
                      </a:r>
                      <a:endParaRPr lang="en-GB" dirty="0"/>
                    </a:p>
                  </a:txBody>
                  <a:tcPr/>
                </a:tc>
                <a:tc>
                  <a:txBody>
                    <a:bodyPr/>
                    <a:lstStyle/>
                    <a:p>
                      <a:r>
                        <a:rPr lang="en-GB" dirty="0" smtClean="0"/>
                        <a:t>40,200</a:t>
                      </a:r>
                      <a:endParaRPr lang="en-GB" dirty="0"/>
                    </a:p>
                  </a:txBody>
                  <a:tcPr/>
                </a:tc>
                <a:extLst>
                  <a:ext uri="{0D108BD9-81ED-4DB2-BD59-A6C34878D82A}">
                    <a16:rowId xmlns:a16="http://schemas.microsoft.com/office/drawing/2014/main" val="577147315"/>
                  </a:ext>
                </a:extLst>
              </a:tr>
              <a:tr h="374133">
                <a:tc>
                  <a:txBody>
                    <a:bodyPr/>
                    <a:lstStyle/>
                    <a:p>
                      <a:r>
                        <a:rPr lang="en-GB" dirty="0" smtClean="0"/>
                        <a:t>Germany</a:t>
                      </a:r>
                      <a:endParaRPr lang="en-GB" dirty="0"/>
                    </a:p>
                  </a:txBody>
                  <a:tcPr/>
                </a:tc>
                <a:tc>
                  <a:txBody>
                    <a:bodyPr/>
                    <a:lstStyle/>
                    <a:p>
                      <a:r>
                        <a:rPr lang="en-GB" dirty="0" smtClean="0"/>
                        <a:t>77.3 %</a:t>
                      </a:r>
                      <a:endParaRPr lang="en-GB" dirty="0"/>
                    </a:p>
                  </a:txBody>
                  <a:tcPr/>
                </a:tc>
                <a:tc>
                  <a:txBody>
                    <a:bodyPr/>
                    <a:lstStyle/>
                    <a:p>
                      <a:r>
                        <a:rPr lang="en-GB" dirty="0" smtClean="0"/>
                        <a:t>46,000</a:t>
                      </a:r>
                      <a:endParaRPr lang="en-GB" dirty="0"/>
                    </a:p>
                  </a:txBody>
                  <a:tcPr/>
                </a:tc>
                <a:extLst>
                  <a:ext uri="{0D108BD9-81ED-4DB2-BD59-A6C34878D82A}">
                    <a16:rowId xmlns:a16="http://schemas.microsoft.com/office/drawing/2014/main" val="3360623161"/>
                  </a:ext>
                </a:extLst>
              </a:tr>
              <a:tr h="374133">
                <a:tc>
                  <a:txBody>
                    <a:bodyPr/>
                    <a:lstStyle/>
                    <a:p>
                      <a:r>
                        <a:rPr lang="en-GB" dirty="0" smtClean="0"/>
                        <a:t>USA</a:t>
                      </a:r>
                      <a:endParaRPr lang="en-GB" dirty="0"/>
                    </a:p>
                  </a:txBody>
                  <a:tcPr/>
                </a:tc>
                <a:tc>
                  <a:txBody>
                    <a:bodyPr/>
                    <a:lstStyle/>
                    <a:p>
                      <a:r>
                        <a:rPr lang="en-GB" dirty="0" smtClean="0"/>
                        <a:t>82.3%</a:t>
                      </a:r>
                      <a:endParaRPr lang="en-GB" dirty="0"/>
                    </a:p>
                  </a:txBody>
                  <a:tcPr/>
                </a:tc>
                <a:tc>
                  <a:txBody>
                    <a:bodyPr/>
                    <a:lstStyle/>
                    <a:p>
                      <a:r>
                        <a:rPr lang="en-GB" dirty="0" smtClean="0"/>
                        <a:t>55,700</a:t>
                      </a:r>
                      <a:endParaRPr lang="en-GB" dirty="0"/>
                    </a:p>
                  </a:txBody>
                  <a:tcPr/>
                </a:tc>
                <a:extLst>
                  <a:ext uri="{0D108BD9-81ED-4DB2-BD59-A6C34878D82A}">
                    <a16:rowId xmlns:a16="http://schemas.microsoft.com/office/drawing/2014/main" val="586560561"/>
                  </a:ext>
                </a:extLst>
              </a:tr>
              <a:tr h="374133">
                <a:tc>
                  <a:txBody>
                    <a:bodyPr/>
                    <a:lstStyle/>
                    <a:p>
                      <a:r>
                        <a:rPr lang="en-GB" dirty="0" smtClean="0"/>
                        <a:t>Brazil</a:t>
                      </a:r>
                      <a:endParaRPr lang="en-GB" dirty="0"/>
                    </a:p>
                  </a:txBody>
                  <a:tcPr/>
                </a:tc>
                <a:tc>
                  <a:txBody>
                    <a:bodyPr/>
                    <a:lstStyle/>
                    <a:p>
                      <a:r>
                        <a:rPr lang="en-GB" dirty="0" smtClean="0"/>
                        <a:t>86.6 %</a:t>
                      </a:r>
                      <a:endParaRPr lang="en-GB" dirty="0"/>
                    </a:p>
                  </a:txBody>
                  <a:tcPr/>
                </a:tc>
                <a:tc>
                  <a:txBody>
                    <a:bodyPr/>
                    <a:lstStyle/>
                    <a:p>
                      <a:r>
                        <a:rPr lang="en-GB" dirty="0" smtClean="0"/>
                        <a:t>14,300</a:t>
                      </a:r>
                      <a:endParaRPr lang="en-GB" dirty="0"/>
                    </a:p>
                  </a:txBody>
                  <a:tcPr/>
                </a:tc>
                <a:extLst>
                  <a:ext uri="{0D108BD9-81ED-4DB2-BD59-A6C34878D82A}">
                    <a16:rowId xmlns:a16="http://schemas.microsoft.com/office/drawing/2014/main" val="812480034"/>
                  </a:ext>
                </a:extLst>
              </a:tr>
              <a:tr h="374133">
                <a:tc>
                  <a:txBody>
                    <a:bodyPr/>
                    <a:lstStyle/>
                    <a:p>
                      <a:r>
                        <a:rPr lang="en-GB" dirty="0" smtClean="0"/>
                        <a:t>Japan</a:t>
                      </a:r>
                      <a:endParaRPr lang="en-GB" dirty="0"/>
                    </a:p>
                  </a:txBody>
                  <a:tcPr/>
                </a:tc>
                <a:tc>
                  <a:txBody>
                    <a:bodyPr/>
                    <a:lstStyle/>
                    <a:p>
                      <a:r>
                        <a:rPr lang="en-GB" dirty="0" smtClean="0"/>
                        <a:t>91.6</a:t>
                      </a:r>
                      <a:r>
                        <a:rPr lang="en-GB" baseline="0" dirty="0" smtClean="0"/>
                        <a:t> %</a:t>
                      </a:r>
                      <a:endParaRPr lang="en-GB" dirty="0"/>
                    </a:p>
                  </a:txBody>
                  <a:tcPr/>
                </a:tc>
                <a:tc>
                  <a:txBody>
                    <a:bodyPr/>
                    <a:lstStyle/>
                    <a:p>
                      <a:r>
                        <a:rPr lang="en-GB" dirty="0" smtClean="0"/>
                        <a:t>39,300</a:t>
                      </a:r>
                      <a:endParaRPr lang="en-GB" dirty="0"/>
                    </a:p>
                  </a:txBody>
                  <a:tcPr/>
                </a:tc>
                <a:extLst>
                  <a:ext uri="{0D108BD9-81ED-4DB2-BD59-A6C34878D82A}">
                    <a16:rowId xmlns:a16="http://schemas.microsoft.com/office/drawing/2014/main" val="352466771"/>
                  </a:ext>
                </a:extLst>
              </a:tr>
              <a:tr h="374133">
                <a:tc>
                  <a:txBody>
                    <a:bodyPr/>
                    <a:lstStyle/>
                    <a:p>
                      <a:r>
                        <a:rPr lang="en-GB" dirty="0" smtClean="0"/>
                        <a:t>Singapore</a:t>
                      </a:r>
                      <a:endParaRPr lang="en-GB" dirty="0"/>
                    </a:p>
                  </a:txBody>
                  <a:tcPr/>
                </a:tc>
                <a:tc>
                  <a:txBody>
                    <a:bodyPr/>
                    <a:lstStyle/>
                    <a:p>
                      <a:r>
                        <a:rPr lang="en-GB" dirty="0" smtClean="0"/>
                        <a:t>100 %</a:t>
                      </a:r>
                      <a:endParaRPr lang="en-GB" dirty="0"/>
                    </a:p>
                  </a:txBody>
                  <a:tcPr/>
                </a:tc>
                <a:tc>
                  <a:txBody>
                    <a:bodyPr/>
                    <a:lstStyle/>
                    <a:p>
                      <a:r>
                        <a:rPr lang="en-GB" dirty="0" smtClean="0"/>
                        <a:t>90,100</a:t>
                      </a:r>
                      <a:endParaRPr lang="en-GB" dirty="0"/>
                    </a:p>
                  </a:txBody>
                  <a:tcPr/>
                </a:tc>
                <a:extLst>
                  <a:ext uri="{0D108BD9-81ED-4DB2-BD59-A6C34878D82A}">
                    <a16:rowId xmlns:a16="http://schemas.microsoft.com/office/drawing/2014/main" val="4089522650"/>
                  </a:ext>
                </a:extLst>
              </a:tr>
              <a:tr h="374133">
                <a:tc>
                  <a:txBody>
                    <a:bodyPr/>
                    <a:lstStyle/>
                    <a:p>
                      <a:r>
                        <a:rPr lang="en-GB" dirty="0" smtClean="0"/>
                        <a:t>Qatar</a:t>
                      </a:r>
                      <a:endParaRPr lang="en-GB" dirty="0"/>
                    </a:p>
                  </a:txBody>
                  <a:tcPr/>
                </a:tc>
                <a:tc>
                  <a:txBody>
                    <a:bodyPr/>
                    <a:lstStyle/>
                    <a:p>
                      <a:r>
                        <a:rPr lang="en-GB" dirty="0" smtClean="0"/>
                        <a:t>99.1 %</a:t>
                      </a:r>
                      <a:endParaRPr lang="en-GB" dirty="0"/>
                    </a:p>
                  </a:txBody>
                  <a:tcPr/>
                </a:tc>
                <a:tc>
                  <a:txBody>
                    <a:bodyPr/>
                    <a:lstStyle/>
                    <a:p>
                      <a:r>
                        <a:rPr lang="en-GB" dirty="0" smtClean="0"/>
                        <a:t>113,000</a:t>
                      </a:r>
                      <a:endParaRPr lang="en-GB" dirty="0"/>
                    </a:p>
                  </a:txBody>
                  <a:tcPr/>
                </a:tc>
                <a:extLst>
                  <a:ext uri="{0D108BD9-81ED-4DB2-BD59-A6C34878D82A}">
                    <a16:rowId xmlns:a16="http://schemas.microsoft.com/office/drawing/2014/main" val="1533417584"/>
                  </a:ext>
                </a:extLst>
              </a:tr>
              <a:tr h="374133">
                <a:tc>
                  <a:txBody>
                    <a:bodyPr/>
                    <a:lstStyle/>
                    <a:p>
                      <a:r>
                        <a:rPr lang="en-GB" dirty="0" smtClean="0"/>
                        <a:t>Kenya</a:t>
                      </a:r>
                      <a:endParaRPr lang="en-GB" dirty="0"/>
                    </a:p>
                  </a:txBody>
                  <a:tcPr/>
                </a:tc>
                <a:tc>
                  <a:txBody>
                    <a:bodyPr/>
                    <a:lstStyle/>
                    <a:p>
                      <a:r>
                        <a:rPr lang="en-GB" dirty="0" smtClean="0"/>
                        <a:t>27 %</a:t>
                      </a:r>
                      <a:endParaRPr lang="en-GB" dirty="0"/>
                    </a:p>
                  </a:txBody>
                  <a:tcPr/>
                </a:tc>
                <a:tc>
                  <a:txBody>
                    <a:bodyPr/>
                    <a:lstStyle/>
                    <a:p>
                      <a:r>
                        <a:rPr lang="en-GB" dirty="0" smtClean="0"/>
                        <a:t>3,080</a:t>
                      </a:r>
                      <a:endParaRPr lang="en-GB" dirty="0"/>
                    </a:p>
                  </a:txBody>
                  <a:tcPr/>
                </a:tc>
                <a:extLst>
                  <a:ext uri="{0D108BD9-81ED-4DB2-BD59-A6C34878D82A}">
                    <a16:rowId xmlns:a16="http://schemas.microsoft.com/office/drawing/2014/main" val="559240610"/>
                  </a:ext>
                </a:extLst>
              </a:tr>
              <a:tr h="374133">
                <a:tc>
                  <a:txBody>
                    <a:bodyPr/>
                    <a:lstStyle/>
                    <a:p>
                      <a:r>
                        <a:rPr lang="en-GB" dirty="0" smtClean="0"/>
                        <a:t>Nigeria</a:t>
                      </a:r>
                      <a:endParaRPr lang="en-GB" dirty="0"/>
                    </a:p>
                  </a:txBody>
                  <a:tcPr/>
                </a:tc>
                <a:tc>
                  <a:txBody>
                    <a:bodyPr/>
                    <a:lstStyle/>
                    <a:p>
                      <a:r>
                        <a:rPr lang="en-GB" dirty="0" smtClean="0"/>
                        <a:t>50.3</a:t>
                      </a:r>
                      <a:r>
                        <a:rPr lang="en-GB" baseline="0" dirty="0" smtClean="0"/>
                        <a:t> %</a:t>
                      </a:r>
                      <a:endParaRPr lang="en-GB" dirty="0"/>
                    </a:p>
                  </a:txBody>
                  <a:tcPr/>
                </a:tc>
                <a:tc>
                  <a:txBody>
                    <a:bodyPr/>
                    <a:lstStyle/>
                    <a:p>
                      <a:r>
                        <a:rPr lang="en-GB" dirty="0" smtClean="0"/>
                        <a:t>5,320</a:t>
                      </a:r>
                      <a:endParaRPr lang="en-GB" dirty="0"/>
                    </a:p>
                  </a:txBody>
                  <a:tcPr/>
                </a:tc>
                <a:extLst>
                  <a:ext uri="{0D108BD9-81ED-4DB2-BD59-A6C34878D82A}">
                    <a16:rowId xmlns:a16="http://schemas.microsoft.com/office/drawing/2014/main" val="3541571227"/>
                  </a:ext>
                </a:extLst>
              </a:tr>
              <a:tr h="374133">
                <a:tc>
                  <a:txBody>
                    <a:bodyPr/>
                    <a:lstStyle/>
                    <a:p>
                      <a:r>
                        <a:rPr lang="en-GB" dirty="0" smtClean="0"/>
                        <a:t>South Africa</a:t>
                      </a:r>
                      <a:endParaRPr lang="en-GB" dirty="0"/>
                    </a:p>
                  </a:txBody>
                  <a:tcPr/>
                </a:tc>
                <a:tc>
                  <a:txBody>
                    <a:bodyPr/>
                    <a:lstStyle/>
                    <a:p>
                      <a:r>
                        <a:rPr lang="en-GB" dirty="0" smtClean="0"/>
                        <a:t>66.4 %</a:t>
                      </a:r>
                      <a:endParaRPr lang="en-GB" dirty="0"/>
                    </a:p>
                  </a:txBody>
                  <a:tcPr/>
                </a:tc>
                <a:tc>
                  <a:txBody>
                    <a:bodyPr/>
                    <a:lstStyle/>
                    <a:p>
                      <a:r>
                        <a:rPr lang="en-GB" dirty="0" smtClean="0"/>
                        <a:t>12,100</a:t>
                      </a:r>
                      <a:endParaRPr lang="en-GB" dirty="0"/>
                    </a:p>
                  </a:txBody>
                  <a:tcPr/>
                </a:tc>
                <a:extLst>
                  <a:ext uri="{0D108BD9-81ED-4DB2-BD59-A6C34878D82A}">
                    <a16:rowId xmlns:a16="http://schemas.microsoft.com/office/drawing/2014/main" val="2946711688"/>
                  </a:ext>
                </a:extLst>
              </a:tr>
            </a:tbl>
          </a:graphicData>
        </a:graphic>
      </p:graphicFrame>
      <p:sp>
        <p:nvSpPr>
          <p:cNvPr id="2" name="TextBox 1"/>
          <p:cNvSpPr txBox="1"/>
          <p:nvPr/>
        </p:nvSpPr>
        <p:spPr>
          <a:xfrm>
            <a:off x="245966" y="138935"/>
            <a:ext cx="6486137" cy="461665"/>
          </a:xfrm>
          <a:prstGeom prst="rect">
            <a:avLst/>
          </a:prstGeom>
          <a:noFill/>
          <a:ln>
            <a:solidFill>
              <a:schemeClr val="tx1"/>
            </a:solidFill>
          </a:ln>
        </p:spPr>
        <p:txBody>
          <a:bodyPr wrap="square" rtlCol="0">
            <a:spAutoFit/>
          </a:bodyPr>
          <a:lstStyle/>
          <a:p>
            <a:pPr algn="just"/>
            <a:r>
              <a:rPr lang="en-GB" sz="1200" b="1" dirty="0" smtClean="0"/>
              <a:t>Figure 6</a:t>
            </a:r>
            <a:r>
              <a:rPr lang="en-GB" sz="1200" dirty="0" smtClean="0"/>
              <a:t> -  </a:t>
            </a:r>
            <a:r>
              <a:rPr lang="en-GB" sz="1200" b="1" dirty="0" smtClean="0"/>
              <a:t>Bubble chart </a:t>
            </a:r>
            <a:r>
              <a:rPr lang="en-GB" sz="1200" dirty="0" smtClean="0"/>
              <a:t>showing countries of the world and the relationship between the percentage of urban population and income level of the country.</a:t>
            </a:r>
            <a:endParaRPr lang="en-GB" sz="1200" dirty="0"/>
          </a:p>
        </p:txBody>
      </p:sp>
      <p:sp>
        <p:nvSpPr>
          <p:cNvPr id="3" name="TextBox 2"/>
          <p:cNvSpPr txBox="1"/>
          <p:nvPr/>
        </p:nvSpPr>
        <p:spPr>
          <a:xfrm>
            <a:off x="303269" y="5034730"/>
            <a:ext cx="5471223" cy="276999"/>
          </a:xfrm>
          <a:prstGeom prst="rect">
            <a:avLst/>
          </a:prstGeom>
          <a:noFill/>
        </p:spPr>
        <p:txBody>
          <a:bodyPr wrap="square" rtlCol="0">
            <a:spAutoFit/>
          </a:bodyPr>
          <a:lstStyle/>
          <a:p>
            <a:pPr algn="just"/>
            <a:r>
              <a:rPr lang="en-GB" sz="1200" b="1" dirty="0" smtClean="0"/>
              <a:t>Figure 7 - Gap minder data </a:t>
            </a:r>
            <a:r>
              <a:rPr lang="en-GB" sz="1200" dirty="0" smtClean="0"/>
              <a:t>to accompany the bubble chart in figure 6</a:t>
            </a:r>
            <a:endParaRPr lang="en-GB" sz="1200" dirty="0"/>
          </a:p>
        </p:txBody>
      </p:sp>
      <p:sp>
        <p:nvSpPr>
          <p:cNvPr id="8" name="Rectangle 7"/>
          <p:cNvSpPr/>
          <p:nvPr/>
        </p:nvSpPr>
        <p:spPr>
          <a:xfrm>
            <a:off x="245966" y="4721836"/>
            <a:ext cx="6388100" cy="261610"/>
          </a:xfrm>
          <a:prstGeom prst="rect">
            <a:avLst/>
          </a:prstGeom>
        </p:spPr>
        <p:txBody>
          <a:bodyPr wrap="square">
            <a:spAutoFit/>
          </a:bodyPr>
          <a:lstStyle/>
          <a:p>
            <a:r>
              <a:rPr lang="en-GB" sz="1100" i="1" dirty="0"/>
              <a:t>Figure 6: From </a:t>
            </a:r>
            <a:r>
              <a:rPr lang="en-GB" sz="1100" dirty="0">
                <a:hlinkClick r:id="rId3"/>
              </a:rPr>
              <a:t>https://www.gapminder.org/</a:t>
            </a:r>
            <a:r>
              <a:rPr lang="en-GB" sz="1100" dirty="0"/>
              <a:t> selected %urban population on the y axis, and income on x.</a:t>
            </a:r>
          </a:p>
        </p:txBody>
      </p:sp>
      <p:sp>
        <p:nvSpPr>
          <p:cNvPr id="9" name="TextBox 8"/>
          <p:cNvSpPr txBox="1"/>
          <p:nvPr/>
        </p:nvSpPr>
        <p:spPr>
          <a:xfrm>
            <a:off x="5300870" y="2972416"/>
            <a:ext cx="1431233" cy="1200329"/>
          </a:xfrm>
          <a:prstGeom prst="rect">
            <a:avLst/>
          </a:prstGeom>
          <a:solidFill>
            <a:schemeClr val="bg1"/>
          </a:solidFill>
          <a:ln>
            <a:solidFill>
              <a:schemeClr val="tx1"/>
            </a:solidFill>
          </a:ln>
        </p:spPr>
        <p:txBody>
          <a:bodyPr wrap="square" rtlCol="0">
            <a:spAutoFit/>
          </a:bodyPr>
          <a:lstStyle/>
          <a:p>
            <a:pPr algn="just"/>
            <a:r>
              <a:rPr lang="en-GB" sz="1200" dirty="0" smtClean="0"/>
              <a:t>The bubbles show the size of the country. To see an interactive version see link below chart.</a:t>
            </a:r>
            <a:endParaRPr lang="en-GB" sz="1200" dirty="0"/>
          </a:p>
        </p:txBody>
      </p:sp>
    </p:spTree>
    <p:extLst>
      <p:ext uri="{BB962C8B-B14F-4D97-AF65-F5344CB8AC3E}">
        <p14:creationId xmlns:p14="http://schemas.microsoft.com/office/powerpoint/2010/main" val="143187611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42899" y="8730673"/>
            <a:ext cx="6272214" cy="461665"/>
          </a:xfrm>
          <a:prstGeom prst="rect">
            <a:avLst/>
          </a:prstGeom>
          <a:noFill/>
          <a:ln>
            <a:solidFill>
              <a:schemeClr val="tx1"/>
            </a:solidFill>
          </a:ln>
        </p:spPr>
        <p:txBody>
          <a:bodyPr wrap="square" rtlCol="0">
            <a:spAutoFit/>
          </a:bodyPr>
          <a:lstStyle/>
          <a:p>
            <a:r>
              <a:rPr lang="en-GB" sz="1200" b="1" dirty="0" smtClean="0"/>
              <a:t>Rural to urban migration </a:t>
            </a:r>
            <a:r>
              <a:rPr lang="en-GB" sz="1200" dirty="0" smtClean="0"/>
              <a:t>– the movement of people from the countryside to the city. This is not a new phenomenon and started to happen in the UK during the Industrial Revolution. </a:t>
            </a:r>
            <a:endParaRPr lang="en-GB" sz="1200" dirty="0"/>
          </a:p>
        </p:txBody>
      </p:sp>
      <p:sp>
        <p:nvSpPr>
          <p:cNvPr id="2" name="Title 1"/>
          <p:cNvSpPr>
            <a:spLocks noGrp="1"/>
          </p:cNvSpPr>
          <p:nvPr>
            <p:ph type="title"/>
          </p:nvPr>
        </p:nvSpPr>
        <p:spPr>
          <a:xfrm>
            <a:off x="342900" y="287066"/>
            <a:ext cx="5915025" cy="607060"/>
          </a:xfrm>
        </p:spPr>
        <p:txBody>
          <a:bodyPr>
            <a:noAutofit/>
          </a:bodyPr>
          <a:lstStyle/>
          <a:p>
            <a:r>
              <a:rPr lang="en-GB" sz="1200" b="1" dirty="0" smtClean="0"/>
              <a:t>Figure 8</a:t>
            </a:r>
            <a:r>
              <a:rPr lang="en-GB" sz="3200" b="1" dirty="0" smtClean="0"/>
              <a:t/>
            </a:r>
            <a:br>
              <a:rPr lang="en-GB" sz="3200" b="1" dirty="0" smtClean="0"/>
            </a:br>
            <a:endParaRPr lang="en-GB" sz="3200" b="1" dirty="0"/>
          </a:p>
        </p:txBody>
      </p:sp>
      <p:sp>
        <p:nvSpPr>
          <p:cNvPr id="4" name="Slide Number Placeholder 3"/>
          <p:cNvSpPr>
            <a:spLocks noGrp="1"/>
          </p:cNvSpPr>
          <p:nvPr>
            <p:ph type="sldNum" sz="quarter" idx="12"/>
          </p:nvPr>
        </p:nvSpPr>
        <p:spPr/>
        <p:txBody>
          <a:bodyPr/>
          <a:lstStyle/>
          <a:p>
            <a:fld id="{599DA6CD-1593-4692-8172-0213A7706280}" type="slidenum">
              <a:rPr lang="en-GB" sz="1200" smtClean="0"/>
              <a:t>4</a:t>
            </a:fld>
            <a:endParaRPr lang="en-GB" sz="1200" dirty="0"/>
          </a:p>
        </p:txBody>
      </p:sp>
      <p:pic>
        <p:nvPicPr>
          <p:cNvPr id="3074" name="Picture 2" descr="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7506" y="1326741"/>
            <a:ext cx="6658997" cy="3939209"/>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https://i.guim.co.uk/img/static/sys-images/Guardian/Pix/pictures/2015/11/19/1447951960277/6feee86c-cf4f-45ea-a3bc-e21de6c1fe2e-2060x1003.jpeg?width=700&amp;quality=85&amp;auto=format&amp;fit=max&amp;s=428d29b8e52c7aee2b68f5702bd3555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9003" y="5463208"/>
            <a:ext cx="6667500" cy="3248026"/>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342899" y="5135601"/>
            <a:ext cx="3467100" cy="276999"/>
          </a:xfrm>
          <a:prstGeom prst="rect">
            <a:avLst/>
          </a:prstGeom>
          <a:noFill/>
        </p:spPr>
        <p:txBody>
          <a:bodyPr wrap="square" rtlCol="0">
            <a:spAutoFit/>
          </a:bodyPr>
          <a:lstStyle/>
          <a:p>
            <a:r>
              <a:rPr lang="en-GB" sz="1200" b="1" dirty="0" smtClean="0"/>
              <a:t>Figure 9: Urban Growth </a:t>
            </a:r>
            <a:r>
              <a:rPr lang="en-GB" sz="1200" b="1" dirty="0"/>
              <a:t>P</a:t>
            </a:r>
            <a:r>
              <a:rPr lang="en-GB" sz="1200" b="1" dirty="0" smtClean="0"/>
              <a:t>er Hour</a:t>
            </a:r>
            <a:endParaRPr lang="en-GB" sz="1200" b="1" dirty="0"/>
          </a:p>
        </p:txBody>
      </p:sp>
      <p:sp>
        <p:nvSpPr>
          <p:cNvPr id="6" name="TextBox 5"/>
          <p:cNvSpPr txBox="1"/>
          <p:nvPr/>
        </p:nvSpPr>
        <p:spPr>
          <a:xfrm>
            <a:off x="392394" y="526713"/>
            <a:ext cx="6272213" cy="677108"/>
          </a:xfrm>
          <a:prstGeom prst="rect">
            <a:avLst/>
          </a:prstGeom>
          <a:noFill/>
          <a:ln>
            <a:solidFill>
              <a:schemeClr val="tx1"/>
            </a:solidFill>
          </a:ln>
        </p:spPr>
        <p:txBody>
          <a:bodyPr wrap="square" rtlCol="0">
            <a:spAutoFit/>
          </a:bodyPr>
          <a:lstStyle/>
          <a:p>
            <a:pPr algn="just"/>
            <a:r>
              <a:rPr lang="en-GB" sz="1200" dirty="0" smtClean="0"/>
              <a:t>Cities in the world are classed as </a:t>
            </a:r>
            <a:r>
              <a:rPr lang="en-GB" sz="1200" b="1" dirty="0" smtClean="0"/>
              <a:t>large cities </a:t>
            </a:r>
            <a:r>
              <a:rPr lang="en-GB" sz="1200" dirty="0" smtClean="0"/>
              <a:t>if they have between 5 and 10 million inhabitants. Cities with over 10 million inhabitants are called </a:t>
            </a:r>
            <a:r>
              <a:rPr lang="en-GB" sz="1400" b="1" dirty="0" smtClean="0"/>
              <a:t>megacities</a:t>
            </a:r>
            <a:r>
              <a:rPr lang="en-GB" sz="1200" dirty="0" smtClean="0"/>
              <a:t>. </a:t>
            </a:r>
            <a:endParaRPr lang="en-GB" sz="800" dirty="0"/>
          </a:p>
          <a:p>
            <a:pPr algn="just"/>
            <a:r>
              <a:rPr lang="en-GB" sz="1200" dirty="0" smtClean="0"/>
              <a:t>In the last 30 years the world has seen an increase in both categories of the city.</a:t>
            </a:r>
            <a:endParaRPr lang="en-GB" sz="1200" dirty="0"/>
          </a:p>
        </p:txBody>
      </p:sp>
      <p:sp>
        <p:nvSpPr>
          <p:cNvPr id="8" name="TextBox 7"/>
          <p:cNvSpPr txBox="1"/>
          <p:nvPr/>
        </p:nvSpPr>
        <p:spPr>
          <a:xfrm>
            <a:off x="4043363" y="4772025"/>
            <a:ext cx="2343150" cy="230832"/>
          </a:xfrm>
          <a:prstGeom prst="rect">
            <a:avLst/>
          </a:prstGeom>
          <a:noFill/>
        </p:spPr>
        <p:txBody>
          <a:bodyPr wrap="square" rtlCol="0">
            <a:spAutoFit/>
          </a:bodyPr>
          <a:lstStyle/>
          <a:p>
            <a:r>
              <a:rPr lang="en-GB" sz="900" dirty="0" smtClean="0"/>
              <a:t>Source: UN Habitat, World Cities Report 2016</a:t>
            </a:r>
            <a:endParaRPr lang="en-GB" sz="900" dirty="0"/>
          </a:p>
        </p:txBody>
      </p:sp>
    </p:spTree>
    <p:extLst>
      <p:ext uri="{BB962C8B-B14F-4D97-AF65-F5344CB8AC3E}">
        <p14:creationId xmlns:p14="http://schemas.microsoft.com/office/powerpoint/2010/main" val="231547646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1488" y="249110"/>
            <a:ext cx="5915025" cy="413499"/>
          </a:xfrm>
        </p:spPr>
        <p:txBody>
          <a:bodyPr>
            <a:noAutofit/>
          </a:bodyPr>
          <a:lstStyle/>
          <a:p>
            <a:r>
              <a:rPr lang="en-GB" sz="2800" b="1" dirty="0" smtClean="0">
                <a:latin typeface="Consolas" panose="020B0609020204030204" pitchFamily="49" charset="0"/>
              </a:rPr>
              <a:t>References</a:t>
            </a:r>
            <a:endParaRPr lang="en-GB" sz="2800" b="1" dirty="0">
              <a:latin typeface="Consolas" panose="020B0609020204030204" pitchFamily="49" charset="0"/>
            </a:endParaRPr>
          </a:p>
        </p:txBody>
      </p:sp>
      <p:sp>
        <p:nvSpPr>
          <p:cNvPr id="3" name="Content Placeholder 2"/>
          <p:cNvSpPr>
            <a:spLocks noGrp="1"/>
          </p:cNvSpPr>
          <p:nvPr>
            <p:ph idx="1"/>
          </p:nvPr>
        </p:nvSpPr>
        <p:spPr>
          <a:xfrm>
            <a:off x="471488" y="1080750"/>
            <a:ext cx="6215062" cy="4484373"/>
          </a:xfrm>
          <a:ln w="28575">
            <a:solidFill>
              <a:schemeClr val="tx1"/>
            </a:solidFill>
          </a:ln>
        </p:spPr>
        <p:txBody>
          <a:bodyPr>
            <a:normAutofit lnSpcReduction="10000"/>
          </a:bodyPr>
          <a:lstStyle/>
          <a:p>
            <a:pPr marL="0" indent="0">
              <a:buNone/>
            </a:pPr>
            <a:r>
              <a:rPr lang="en-GB" sz="1200" dirty="0" smtClean="0"/>
              <a:t>Figure 1: Source the Open University </a:t>
            </a:r>
            <a:r>
              <a:rPr lang="en-GB" sz="1200" dirty="0">
                <a:hlinkClick r:id="rId3"/>
              </a:rPr>
              <a:t>https://</a:t>
            </a:r>
            <a:r>
              <a:rPr lang="en-GB" sz="1200" dirty="0" smtClean="0">
                <a:hlinkClick r:id="rId3"/>
              </a:rPr>
              <a:t>www.open.edu/openlearncreate/mod/oucontent/view.php?id=79940&amp;s </a:t>
            </a:r>
            <a:r>
              <a:rPr lang="en-GB" sz="1200" dirty="0" err="1" smtClean="0">
                <a:hlinkClick r:id="rId3"/>
              </a:rPr>
              <a:t>ection</a:t>
            </a:r>
            <a:r>
              <a:rPr lang="en-GB" sz="1200" dirty="0" smtClean="0">
                <a:hlinkClick r:id="rId3"/>
              </a:rPr>
              <a:t>=3.1</a:t>
            </a:r>
            <a:endParaRPr lang="en-GB" sz="1200" dirty="0" smtClean="0"/>
          </a:p>
          <a:p>
            <a:pPr marL="0" indent="0">
              <a:buNone/>
            </a:pPr>
            <a:endParaRPr lang="en-GB" sz="600" dirty="0"/>
          </a:p>
          <a:p>
            <a:pPr marL="0" indent="0">
              <a:buNone/>
            </a:pPr>
            <a:r>
              <a:rPr lang="en-GB" sz="1200" dirty="0" smtClean="0"/>
              <a:t>Figure 2: </a:t>
            </a:r>
            <a:r>
              <a:rPr lang="en-GB" sz="1200" dirty="0" smtClean="0">
                <a:hlinkClick r:id="rId4"/>
              </a:rPr>
              <a:t>https</a:t>
            </a:r>
            <a:r>
              <a:rPr lang="en-GB" sz="1200" dirty="0">
                <a:hlinkClick r:id="rId4"/>
              </a:rPr>
              <a:t>://www.internetgeography.net/topics/what-is-urbanisation/</a:t>
            </a:r>
            <a:endParaRPr lang="en-GB" sz="1200" dirty="0"/>
          </a:p>
          <a:p>
            <a:pPr marL="0" indent="0">
              <a:buNone/>
            </a:pPr>
            <a:endParaRPr lang="en-GB" sz="600" dirty="0"/>
          </a:p>
          <a:p>
            <a:pPr marL="0" indent="0">
              <a:buNone/>
            </a:pPr>
            <a:r>
              <a:rPr lang="en-GB" sz="1200" dirty="0"/>
              <a:t>Figure 3:</a:t>
            </a:r>
            <a:r>
              <a:rPr lang="en-GB" sz="1200" dirty="0">
                <a:hlinkClick r:id="rId5"/>
              </a:rPr>
              <a:t>https://ourworldindata.org/how-urban-is-the-world</a:t>
            </a:r>
            <a:endParaRPr lang="en-GB" sz="1200" dirty="0"/>
          </a:p>
          <a:p>
            <a:pPr marL="0" indent="0">
              <a:buNone/>
            </a:pPr>
            <a:endParaRPr lang="en-GB" sz="1200" dirty="0" smtClean="0"/>
          </a:p>
          <a:p>
            <a:pPr marL="0" indent="0">
              <a:buNone/>
            </a:pPr>
            <a:r>
              <a:rPr lang="en-GB" sz="1200" dirty="0" smtClean="0"/>
              <a:t>Figure 4: </a:t>
            </a:r>
            <a:r>
              <a:rPr lang="en-GB" sz="1200" dirty="0"/>
              <a:t>AQA GCSE textbook</a:t>
            </a:r>
          </a:p>
          <a:p>
            <a:pPr marL="0" indent="0">
              <a:buNone/>
            </a:pPr>
            <a:endParaRPr lang="en-GB" sz="900" dirty="0"/>
          </a:p>
          <a:p>
            <a:pPr marL="0" indent="0">
              <a:buNone/>
            </a:pPr>
            <a:r>
              <a:rPr lang="en-GB" sz="1200" dirty="0" smtClean="0"/>
              <a:t>Figure 5: </a:t>
            </a:r>
            <a:r>
              <a:rPr lang="en-GB" sz="1200" dirty="0" smtClean="0">
                <a:hlinkClick r:id="rId6"/>
              </a:rPr>
              <a:t>h</a:t>
            </a:r>
            <a:r>
              <a:rPr lang="en-GB" sz="1200" i="1" dirty="0" smtClean="0">
                <a:hlinkClick r:id="rId6"/>
              </a:rPr>
              <a:t>ttps</a:t>
            </a:r>
            <a:r>
              <a:rPr lang="en-GB" sz="1200" i="1" dirty="0">
                <a:hlinkClick r:id="rId6"/>
              </a:rPr>
              <a:t>://</a:t>
            </a:r>
            <a:r>
              <a:rPr lang="en-GB" sz="1200" i="1" dirty="0" smtClean="0">
                <a:hlinkClick r:id="rId6"/>
              </a:rPr>
              <a:t>esa.un.org/unpd/wup/Publications/Files/WUP2014-Report.pdf</a:t>
            </a:r>
            <a:endParaRPr lang="en-GB" sz="1200" i="1" dirty="0" smtClean="0"/>
          </a:p>
          <a:p>
            <a:pPr marL="0" indent="0">
              <a:buNone/>
            </a:pPr>
            <a:endParaRPr lang="en-GB" sz="1400" i="1" dirty="0"/>
          </a:p>
          <a:p>
            <a:pPr marL="0" indent="0">
              <a:buNone/>
            </a:pPr>
            <a:r>
              <a:rPr lang="en-GB" sz="1200" i="1" dirty="0" smtClean="0"/>
              <a:t>Figure 6 &amp; 7: From </a:t>
            </a:r>
            <a:r>
              <a:rPr lang="en-GB" sz="1200" dirty="0">
                <a:hlinkClick r:id="rId7"/>
              </a:rPr>
              <a:t>https://www.gapminder.org</a:t>
            </a:r>
            <a:r>
              <a:rPr lang="en-GB" sz="1200" dirty="0" smtClean="0">
                <a:hlinkClick r:id="rId7"/>
              </a:rPr>
              <a:t>/</a:t>
            </a:r>
            <a:r>
              <a:rPr lang="en-GB" sz="1200" dirty="0" smtClean="0"/>
              <a:t> selected %urban population on the y axis, and income on x.</a:t>
            </a:r>
            <a:endParaRPr lang="en-GB" sz="1200" dirty="0"/>
          </a:p>
          <a:p>
            <a:pPr marL="0" indent="0">
              <a:buNone/>
            </a:pPr>
            <a:endParaRPr lang="en-GB" sz="900" dirty="0" smtClean="0"/>
          </a:p>
          <a:p>
            <a:pPr marL="0" indent="0">
              <a:buNone/>
            </a:pPr>
            <a:r>
              <a:rPr lang="en-GB" sz="1200" dirty="0" smtClean="0"/>
              <a:t>Figure 8: Originally from UN Report – this version taken from </a:t>
            </a:r>
            <a:r>
              <a:rPr lang="en-GB" sz="1200" dirty="0">
                <a:hlinkClick r:id="rId8"/>
              </a:rPr>
              <a:t>https://www.weforum.org/agenda/2017/11/why-cities-arent-prepared-for-their-popularity</a:t>
            </a:r>
            <a:r>
              <a:rPr lang="en-GB" sz="1200" dirty="0" smtClean="0">
                <a:hlinkClick r:id="rId8"/>
              </a:rPr>
              <a:t>/</a:t>
            </a:r>
            <a:endParaRPr lang="en-GB" sz="1200" dirty="0" smtClean="0"/>
          </a:p>
          <a:p>
            <a:pPr marL="0" indent="0">
              <a:buNone/>
            </a:pPr>
            <a:endParaRPr lang="en-GB" sz="800" dirty="0"/>
          </a:p>
          <a:p>
            <a:pPr marL="0" indent="0">
              <a:buNone/>
            </a:pPr>
            <a:r>
              <a:rPr lang="en-GB" sz="1200" dirty="0" smtClean="0"/>
              <a:t>Figure 9:Urban Growth Per Hour Map from </a:t>
            </a:r>
            <a:r>
              <a:rPr lang="en-GB" sz="1200" dirty="0" smtClean="0">
                <a:hlinkClick r:id="rId9"/>
              </a:rPr>
              <a:t>https</a:t>
            </a:r>
            <a:r>
              <a:rPr lang="en-GB" sz="1200" dirty="0">
                <a:hlinkClick r:id="rId9"/>
              </a:rPr>
              <a:t>://</a:t>
            </a:r>
            <a:r>
              <a:rPr lang="en-GB" sz="1200" dirty="0" smtClean="0">
                <a:hlinkClick r:id="rId9"/>
              </a:rPr>
              <a:t>www.theguardian.com/cities/2015/nov/23/cities-in-numbers-how-patterns-of-urban-growth-change-the-world#img-1</a:t>
            </a:r>
            <a:endParaRPr lang="en-GB" sz="1200" dirty="0" smtClean="0"/>
          </a:p>
        </p:txBody>
      </p:sp>
      <p:sp>
        <p:nvSpPr>
          <p:cNvPr id="5" name="Slide Number Placeholder 4"/>
          <p:cNvSpPr>
            <a:spLocks noGrp="1"/>
          </p:cNvSpPr>
          <p:nvPr>
            <p:ph type="sldNum" sz="quarter" idx="12"/>
          </p:nvPr>
        </p:nvSpPr>
        <p:spPr/>
        <p:txBody>
          <a:bodyPr/>
          <a:lstStyle/>
          <a:p>
            <a:fld id="{599DA6CD-1593-4692-8172-0213A7706280}" type="slidenum">
              <a:rPr lang="en-GB" smtClean="0"/>
              <a:t>5</a:t>
            </a:fld>
            <a:endParaRPr lang="en-GB"/>
          </a:p>
        </p:txBody>
      </p:sp>
      <p:sp>
        <p:nvSpPr>
          <p:cNvPr id="4" name="TextBox 3"/>
          <p:cNvSpPr txBox="1"/>
          <p:nvPr/>
        </p:nvSpPr>
        <p:spPr>
          <a:xfrm>
            <a:off x="471488" y="745642"/>
            <a:ext cx="2214562" cy="373377"/>
          </a:xfrm>
          <a:prstGeom prst="rect">
            <a:avLst/>
          </a:prstGeom>
          <a:noFill/>
        </p:spPr>
        <p:txBody>
          <a:bodyPr wrap="square" rtlCol="0">
            <a:spAutoFit/>
          </a:bodyPr>
          <a:lstStyle/>
          <a:p>
            <a:r>
              <a:rPr lang="en-GB" b="1" dirty="0" smtClean="0"/>
              <a:t>Section A</a:t>
            </a:r>
            <a:endParaRPr lang="en-GB" b="1" dirty="0"/>
          </a:p>
        </p:txBody>
      </p:sp>
      <p:sp>
        <p:nvSpPr>
          <p:cNvPr id="6" name="TextBox 5"/>
          <p:cNvSpPr txBox="1"/>
          <p:nvPr/>
        </p:nvSpPr>
        <p:spPr>
          <a:xfrm>
            <a:off x="1231107" y="6404250"/>
            <a:ext cx="5353878" cy="2923877"/>
          </a:xfrm>
          <a:prstGeom prst="rect">
            <a:avLst/>
          </a:prstGeom>
          <a:noFill/>
          <a:ln w="60325" cmpd="thickThin">
            <a:solidFill>
              <a:schemeClr val="tx1"/>
            </a:solidFill>
          </a:ln>
        </p:spPr>
        <p:txBody>
          <a:bodyPr wrap="square" rtlCol="0">
            <a:spAutoFit/>
          </a:bodyPr>
          <a:lstStyle/>
          <a:p>
            <a:r>
              <a:rPr lang="en-GB" sz="1600" b="1" u="sng" dirty="0" smtClean="0">
                <a:latin typeface="Consolas" panose="020B0609020204030204" pitchFamily="49" charset="0"/>
              </a:rPr>
              <a:t>Stuck? OR Want to find out more? Try these:</a:t>
            </a:r>
          </a:p>
          <a:p>
            <a:endParaRPr lang="en-GB" sz="1200" dirty="0"/>
          </a:p>
          <a:p>
            <a:r>
              <a:rPr lang="en-GB" sz="1200" dirty="0"/>
              <a:t>TED </a:t>
            </a:r>
            <a:r>
              <a:rPr lang="en-GB" sz="1200" dirty="0" smtClean="0"/>
              <a:t>talk – Urbanisation </a:t>
            </a:r>
            <a:r>
              <a:rPr lang="en-GB" sz="1200" dirty="0"/>
              <a:t>(4 </a:t>
            </a:r>
            <a:r>
              <a:rPr lang="en-GB" sz="1200" dirty="0" err="1"/>
              <a:t>mins</a:t>
            </a:r>
            <a:r>
              <a:rPr lang="en-GB" sz="1200" dirty="0" smtClean="0"/>
              <a:t>) (How we got to where we are today)</a:t>
            </a:r>
            <a:endParaRPr lang="en-GB" sz="1200" dirty="0"/>
          </a:p>
          <a:p>
            <a:r>
              <a:rPr lang="en-GB" sz="1200" dirty="0">
                <a:hlinkClick r:id="rId10"/>
              </a:rPr>
              <a:t>https://</a:t>
            </a:r>
            <a:r>
              <a:rPr lang="en-GB" sz="1200" dirty="0" smtClean="0">
                <a:hlinkClick r:id="rId10"/>
              </a:rPr>
              <a:t>www.youtube.com/watch?v=fKnAJCSGSdk</a:t>
            </a:r>
            <a:endParaRPr lang="en-GB" sz="1200" dirty="0" smtClean="0"/>
          </a:p>
          <a:p>
            <a:endParaRPr lang="en-GB" sz="1200" dirty="0"/>
          </a:p>
          <a:p>
            <a:r>
              <a:rPr lang="en-GB" sz="1200" dirty="0" smtClean="0"/>
              <a:t>Video on Urbanisation and growth of cities:</a:t>
            </a:r>
            <a:endParaRPr lang="en-GB" sz="1200" dirty="0"/>
          </a:p>
          <a:p>
            <a:r>
              <a:rPr lang="en-GB" sz="1200" dirty="0">
                <a:hlinkClick r:id="rId11"/>
              </a:rPr>
              <a:t>https://</a:t>
            </a:r>
            <a:r>
              <a:rPr lang="en-GB" sz="1200" dirty="0" smtClean="0">
                <a:hlinkClick r:id="rId11"/>
              </a:rPr>
              <a:t>www.youtube.com/watch?time_continue=3&amp;v=EpBbnL3pMRA&amp;feature=emb_logo</a:t>
            </a:r>
            <a:endParaRPr lang="en-GB" sz="1200" dirty="0" smtClean="0"/>
          </a:p>
          <a:p>
            <a:endParaRPr lang="en-GB" sz="1200" dirty="0"/>
          </a:p>
          <a:p>
            <a:r>
              <a:rPr lang="en-GB" sz="1200" dirty="0" smtClean="0"/>
              <a:t>An urbanising planet (impact on biomes and looking at the environment)</a:t>
            </a:r>
          </a:p>
          <a:p>
            <a:r>
              <a:rPr lang="en-GB" sz="1200" dirty="0">
                <a:hlinkClick r:id="rId12"/>
              </a:rPr>
              <a:t>https://</a:t>
            </a:r>
            <a:r>
              <a:rPr lang="en-GB" sz="1200" dirty="0" smtClean="0">
                <a:hlinkClick r:id="rId12"/>
              </a:rPr>
              <a:t>www.youtube.com/watch?v=mPi4zwEpswE</a:t>
            </a:r>
            <a:endParaRPr lang="en-GB" sz="1200" dirty="0" smtClean="0"/>
          </a:p>
          <a:p>
            <a:endParaRPr lang="en-GB" sz="1200" dirty="0"/>
          </a:p>
          <a:p>
            <a:r>
              <a:rPr lang="en-GB" sz="1200" dirty="0" smtClean="0"/>
              <a:t>WORTH A WATCH: </a:t>
            </a:r>
          </a:p>
          <a:p>
            <a:r>
              <a:rPr lang="en-GB" sz="1200" dirty="0" smtClean="0"/>
              <a:t>Hans </a:t>
            </a:r>
            <a:r>
              <a:rPr lang="en-GB" sz="1200" dirty="0" err="1" smtClean="0"/>
              <a:t>Rosling</a:t>
            </a:r>
            <a:r>
              <a:rPr lang="en-GB" sz="1200" dirty="0" smtClean="0"/>
              <a:t> explains the data (to help understand the bubble chart):</a:t>
            </a:r>
            <a:endParaRPr lang="en-GB" sz="1200" dirty="0"/>
          </a:p>
          <a:p>
            <a:r>
              <a:rPr lang="en-GB" sz="1200" dirty="0">
                <a:hlinkClick r:id="rId13"/>
              </a:rPr>
              <a:t>https://www.youtube.com/watch?v=jbkSRLYSojo</a:t>
            </a:r>
            <a:endParaRPr lang="en-GB" sz="1200" dirty="0"/>
          </a:p>
        </p:txBody>
      </p:sp>
      <p:pic>
        <p:nvPicPr>
          <p:cNvPr id="1026" name="Picture 2" descr="https://static.thenounproject.com/png/3278424-200.png"/>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213328" y="7866188"/>
            <a:ext cx="788366" cy="78836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static.thenounproject.com/png/1603574-200.png"/>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313877" y="6422022"/>
            <a:ext cx="587267" cy="587267"/>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3710609" y="212090"/>
            <a:ext cx="2874376" cy="646331"/>
          </a:xfrm>
          <a:prstGeom prst="rect">
            <a:avLst/>
          </a:prstGeom>
          <a:noFill/>
          <a:ln>
            <a:solidFill>
              <a:schemeClr val="tx1"/>
            </a:solidFill>
          </a:ln>
        </p:spPr>
        <p:txBody>
          <a:bodyPr wrap="square" rtlCol="0">
            <a:spAutoFit/>
          </a:bodyPr>
          <a:lstStyle/>
          <a:p>
            <a:pPr algn="just"/>
            <a:r>
              <a:rPr lang="en-GB" sz="1200" dirty="0" smtClean="0"/>
              <a:t>You can use this list to access each figure from their original source. Figure 9 is interactive if you go to the website.</a:t>
            </a:r>
            <a:endParaRPr lang="en-GB" sz="1200" dirty="0"/>
          </a:p>
        </p:txBody>
      </p:sp>
      <p:pic>
        <p:nvPicPr>
          <p:cNvPr id="1030" name="Picture 6" descr="https://static.thenounproject.com/png/2826572-200.png"/>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3207026" y="196102"/>
            <a:ext cx="523392" cy="5233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9269257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118</TotalTime>
  <Words>897</Words>
  <Application>Microsoft Office PowerPoint</Application>
  <PresentationFormat>A4 Paper (210x297 mm)</PresentationFormat>
  <Paragraphs>117</Paragraphs>
  <Slides>5</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5</vt:i4>
      </vt:variant>
    </vt:vector>
  </HeadingPairs>
  <TitlesOfParts>
    <vt:vector size="12" baseType="lpstr">
      <vt:lpstr>AniTypewriter</vt:lpstr>
      <vt:lpstr>Arial</vt:lpstr>
      <vt:lpstr>Calibri</vt:lpstr>
      <vt:lpstr>Calibri Light</vt:lpstr>
      <vt:lpstr>Consolas</vt:lpstr>
      <vt:lpstr>Georgia</vt:lpstr>
      <vt:lpstr>Office Theme</vt:lpstr>
      <vt:lpstr>PowerPoint Presentation</vt:lpstr>
      <vt:lpstr>PowerPoint Presentation</vt:lpstr>
      <vt:lpstr>PowerPoint Presentation</vt:lpstr>
      <vt:lpstr>Figure 8 </vt:lpstr>
      <vt:lpstr>References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Administrator</dc:creator>
  <cp:lastModifiedBy>Administrator</cp:lastModifiedBy>
  <cp:revision>34</cp:revision>
  <dcterms:created xsi:type="dcterms:W3CDTF">2020-04-18T09:55:08Z</dcterms:created>
  <dcterms:modified xsi:type="dcterms:W3CDTF">2020-04-20T09:47:35Z</dcterms:modified>
</cp:coreProperties>
</file>